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7" r:id="rId1"/>
    <p:sldMasterId id="2147484203" r:id="rId2"/>
    <p:sldMasterId id="2147484206" r:id="rId3"/>
    <p:sldMasterId id="2147484513" r:id="rId4"/>
    <p:sldMasterId id="2147484804" r:id="rId5"/>
  </p:sldMasterIdLst>
  <p:notesMasterIdLst>
    <p:notesMasterId r:id="rId74"/>
  </p:notesMasterIdLst>
  <p:handoutMasterIdLst>
    <p:handoutMasterId r:id="rId75"/>
  </p:handoutMasterIdLst>
  <p:sldIdLst>
    <p:sldId id="706" r:id="rId6"/>
    <p:sldId id="683" r:id="rId7"/>
    <p:sldId id="684" r:id="rId8"/>
    <p:sldId id="685" r:id="rId9"/>
    <p:sldId id="450" r:id="rId10"/>
    <p:sldId id="624" r:id="rId11"/>
    <p:sldId id="594" r:id="rId12"/>
    <p:sldId id="770" r:id="rId13"/>
    <p:sldId id="772" r:id="rId14"/>
    <p:sldId id="773" r:id="rId15"/>
    <p:sldId id="774" r:id="rId16"/>
    <p:sldId id="775" r:id="rId17"/>
    <p:sldId id="776" r:id="rId18"/>
    <p:sldId id="771" r:id="rId19"/>
    <p:sldId id="748" r:id="rId20"/>
    <p:sldId id="749" r:id="rId21"/>
    <p:sldId id="750" r:id="rId22"/>
    <p:sldId id="744" r:id="rId23"/>
    <p:sldId id="721" r:id="rId24"/>
    <p:sldId id="722" r:id="rId25"/>
    <p:sldId id="723" r:id="rId26"/>
    <p:sldId id="724" r:id="rId27"/>
    <p:sldId id="725" r:id="rId28"/>
    <p:sldId id="726" r:id="rId29"/>
    <p:sldId id="572" r:id="rId30"/>
    <p:sldId id="606" r:id="rId31"/>
    <p:sldId id="753" r:id="rId32"/>
    <p:sldId id="687" r:id="rId33"/>
    <p:sldId id="688" r:id="rId34"/>
    <p:sldId id="689" r:id="rId35"/>
    <p:sldId id="690" r:id="rId36"/>
    <p:sldId id="691" r:id="rId37"/>
    <p:sldId id="707" r:id="rId38"/>
    <p:sldId id="708" r:id="rId39"/>
    <p:sldId id="751" r:id="rId40"/>
    <p:sldId id="752" r:id="rId41"/>
    <p:sldId id="733" r:id="rId42"/>
    <p:sldId id="734" r:id="rId43"/>
    <p:sldId id="755" r:id="rId44"/>
    <p:sldId id="735" r:id="rId45"/>
    <p:sldId id="736" r:id="rId46"/>
    <p:sldId id="737" r:id="rId47"/>
    <p:sldId id="738" r:id="rId48"/>
    <p:sldId id="754" r:id="rId49"/>
    <p:sldId id="686" r:id="rId50"/>
    <p:sldId id="746" r:id="rId51"/>
    <p:sldId id="747" r:id="rId52"/>
    <p:sldId id="756" r:id="rId53"/>
    <p:sldId id="760" r:id="rId54"/>
    <p:sldId id="761" r:id="rId55"/>
    <p:sldId id="759" r:id="rId56"/>
    <p:sldId id="454" r:id="rId57"/>
    <p:sldId id="692" r:id="rId58"/>
    <p:sldId id="693" r:id="rId59"/>
    <p:sldId id="694" r:id="rId60"/>
    <p:sldId id="714" r:id="rId61"/>
    <p:sldId id="717" r:id="rId62"/>
    <p:sldId id="718" r:id="rId63"/>
    <p:sldId id="719" r:id="rId64"/>
    <p:sldId id="720" r:id="rId65"/>
    <p:sldId id="768" r:id="rId66"/>
    <p:sldId id="765" r:id="rId67"/>
    <p:sldId id="696" r:id="rId68"/>
    <p:sldId id="697" r:id="rId69"/>
    <p:sldId id="698" r:id="rId70"/>
    <p:sldId id="699" r:id="rId71"/>
    <p:sldId id="700" r:id="rId72"/>
    <p:sldId id="769" r:id="rId73"/>
  </p:sldIdLst>
  <p:sldSz cx="9144000" cy="6858000" type="screen4x3"/>
  <p:notesSz cx="6877050" cy="100028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Segoe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4C342A"/>
    <a:srgbClr val="FFFFFF"/>
    <a:srgbClr val="DFDFDF"/>
    <a:srgbClr val="C0C0C0"/>
    <a:srgbClr val="A2A2A2"/>
    <a:srgbClr val="858585"/>
    <a:srgbClr val="6C6C6C"/>
    <a:srgbClr val="53535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74" autoAdjust="0"/>
  </p:normalViewPr>
  <p:slideViewPr>
    <p:cSldViewPr snapToGrid="0" snapToObjects="1">
      <p:cViewPr varScale="1">
        <p:scale>
          <a:sx n="104" d="100"/>
          <a:sy n="104" d="100"/>
        </p:scale>
        <p:origin x="-174" y="-90"/>
      </p:cViewPr>
      <p:guideLst>
        <p:guide orient="horz" pos="1281"/>
        <p:guide pos="2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85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5404" y="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A947BC71-9902-EB40-9A78-565172DB3724}" type="datetimeFigureOut">
              <a:rPr lang="en-US"/>
              <a:pPr>
                <a:defRPr/>
              </a:pPr>
              <a:t>4/19/2016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5404" y="950096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996DC34-B787-2C4E-9051-04713DBDE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2665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5404" y="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8F950189-F32D-3243-976D-4BC939681D33}" type="datetimeFigureOut">
              <a:rPr lang="en-US"/>
              <a:pPr>
                <a:defRPr/>
              </a:pPr>
              <a:t>4/19/2016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51" tIns="48225" rIns="96451" bIns="482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705" y="4751348"/>
            <a:ext cx="5501640" cy="4501277"/>
          </a:xfrm>
          <a:prstGeom prst="rect">
            <a:avLst/>
          </a:prstGeom>
        </p:spPr>
        <p:txBody>
          <a:bodyPr vert="horz" lIns="96451" tIns="48225" rIns="96451" bIns="48225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5404" y="950096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EF5BCB04-1587-0C4F-A249-967211888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6039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EA626-F120-DA4B-98E9-99F4BF2D6B9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111276-7490-A247-AF80-4CDB298D0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C9B5-07CC-6149-8DA6-C739CED6656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735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89080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0856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414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427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43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4142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965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222262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65250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4142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22226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890800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43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37822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4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82713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600075"/>
            <a:ext cx="7899400" cy="4286885"/>
          </a:xfrm>
          <a:prstGeom prst="rect">
            <a:avLst/>
          </a:prstGeom>
          <a:solidFill>
            <a:schemeClr val="bg1">
              <a:lumMod val="75000"/>
              <a:alpha val="23000"/>
            </a:schemeClr>
          </a:solidFill>
          <a:ln w="63500">
            <a:solidFill>
              <a:schemeClr val="bg1">
                <a:alpha val="55000"/>
              </a:schemeClr>
            </a:solidFill>
          </a:ln>
          <a:effectLst>
            <a:outerShdw blurRad="111125" dist="38100" dir="2700000" algn="tl" rotWithShape="0">
              <a:srgbClr val="000000">
                <a:alpha val="23000"/>
              </a:srgbClr>
            </a:outerShdw>
          </a:effectLst>
        </p:spPr>
        <p:txBody>
          <a:bodyPr/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5056620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198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600075"/>
            <a:ext cx="7899400" cy="4286885"/>
          </a:xfrm>
          <a:prstGeom prst="rect">
            <a:avLst/>
          </a:prstGeom>
          <a:solidFill>
            <a:schemeClr val="bg1">
              <a:lumMod val="75000"/>
              <a:alpha val="23000"/>
            </a:schemeClr>
          </a:solidFill>
          <a:ln w="63500">
            <a:solidFill>
              <a:schemeClr val="bg1">
                <a:alpha val="55000"/>
              </a:schemeClr>
            </a:solidFill>
          </a:ln>
          <a:effectLst>
            <a:outerShdw blurRad="111125" dist="38100" dir="2700000" algn="tl" rotWithShape="0">
              <a:srgbClr val="000000">
                <a:alpha val="23000"/>
              </a:srgbClr>
            </a:outerShdw>
          </a:effectLst>
        </p:spPr>
        <p:txBody>
          <a:bodyPr/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5056620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974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6307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</p:txBody>
      </p:sp>
      <p:sp>
        <p:nvSpPr>
          <p:cNvPr id="8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5626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  <a:prstGeom prst="rect">
            <a:avLst/>
          </a:prstGeo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8967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1621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414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e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pic>
        <p:nvPicPr>
          <p:cNvPr id="8" name="Picture 7" descr="MongoDB_Logo_Knockout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857" y="1835588"/>
            <a:ext cx="7898954" cy="1812776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90123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43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2533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41426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437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278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6207125"/>
            <a:ext cx="1284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461500" y="60007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5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9988"/>
            <a:ext cx="2895600" cy="271462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72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0986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600075"/>
            <a:ext cx="7899400" cy="4286885"/>
          </a:xfrm>
          <a:solidFill>
            <a:schemeClr val="bg1">
              <a:lumMod val="75000"/>
              <a:alpha val="23000"/>
            </a:schemeClr>
          </a:solidFill>
          <a:ln w="63500">
            <a:solidFill>
              <a:schemeClr val="bg1">
                <a:alpha val="55000"/>
              </a:schemeClr>
            </a:solidFill>
          </a:ln>
          <a:effectLst>
            <a:outerShdw blurRad="111125" dist="38100" dir="2700000" algn="tl" rotWithShape="0">
              <a:srgbClr val="000000">
                <a:alpha val="23000"/>
              </a:srgbClr>
            </a:outerShdw>
          </a:effectLst>
        </p:spPr>
        <p:txBody>
          <a:bodyPr/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5056620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9025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94450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22400"/>
            <a:ext cx="822960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text here (remove bullet if not needed)</a:t>
            </a:r>
          </a:p>
          <a:p>
            <a:pPr lvl="1"/>
            <a:r>
              <a:rPr lang="en-US"/>
              <a:t>2nd level (use no more than 2 levels)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1525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4127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96939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4" name="TextBox 14"/>
          <p:cNvSpPr txBox="1">
            <a:spLocks noChangeArrowheads="1"/>
          </p:cNvSpPr>
          <p:nvPr/>
        </p:nvSpPr>
        <p:spPr bwMode="auto">
          <a:xfrm>
            <a:off x="457200" y="6270625"/>
            <a:ext cx="2143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fld id="{BF0BD7BC-4992-9D4D-AB64-66BCC3971140}" type="slidenum">
              <a:rPr lang="en-US" sz="110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1100">
              <a:solidFill>
                <a:srgbClr val="7F7F7F"/>
              </a:solidFill>
            </a:endParaRPr>
          </a:p>
        </p:txBody>
      </p:sp>
      <p:sp>
        <p:nvSpPr>
          <p:cNvPr id="18" name="Title Placeholder 17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7767" name="TextBox 1"/>
          <p:cNvSpPr txBox="1">
            <a:spLocks noChangeArrowheads="1"/>
          </p:cNvSpPr>
          <p:nvPr/>
        </p:nvSpPr>
        <p:spPr bwMode="auto">
          <a:xfrm>
            <a:off x="-138113" y="5680075"/>
            <a:ext cx="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endParaRPr lang="en-US" sz="2000" smtClean="0"/>
          </a:p>
        </p:txBody>
      </p:sp>
      <p:pic>
        <p:nvPicPr>
          <p:cNvPr id="1031" name="Picture 8" descr="MongoDB_Logo_FullColor_RGB.em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9500" y="6203950"/>
            <a:ext cx="12573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  <p:sldLayoutId id="2147484624" r:id="rId2"/>
    <p:sldLayoutId id="2147484625" r:id="rId3"/>
    <p:sldLayoutId id="2147484633" r:id="rId4"/>
    <p:sldLayoutId id="2147484635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  <p:sldLayoutId id="2147484646" r:id="rId12"/>
    <p:sldLayoutId id="2147484664" r:id="rId13"/>
    <p:sldLayoutId id="2147484763" r:id="rId14"/>
    <p:sldLayoutId id="2147484764" r:id="rId15"/>
    <p:sldLayoutId id="2147484765" r:id="rId16"/>
    <p:sldLayoutId id="2147484766" r:id="rId17"/>
    <p:sldLayoutId id="2147484758" r:id="rId1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 spc="30">
          <a:solidFill>
            <a:schemeClr val="bg1"/>
          </a:solidFill>
          <a:latin typeface="+mj-lt"/>
          <a:ea typeface="MS PGothic" pitchFamily="34" charset="-128"/>
          <a:cs typeface="Segoe Semibold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MS PGothic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Segoe Semibold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Segoe Semibold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Segoe Semibold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Segoe Semibold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1275"/>
        </a:spcBef>
        <a:spcAft>
          <a:spcPct val="0"/>
        </a:spcAft>
        <a:buFont typeface="Arial" charset="0"/>
        <a:buChar char="•"/>
        <a:defRPr sz="2800" kern="1200">
          <a:solidFill>
            <a:srgbClr val="595959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lnSpc>
          <a:spcPts val="2775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2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47663"/>
            <a:ext cx="82296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text here (remove bullet if not needed)</a:t>
            </a:r>
          </a:p>
          <a:p>
            <a:pPr lvl="1"/>
            <a:r>
              <a:rPr lang="en-US"/>
              <a:t>2nd level (use no more than 2 levels)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6" r:id="rId1"/>
    <p:sldLayoutId id="2147484627" r:id="rId2"/>
    <p:sldLayoutId id="2147484665" r:id="rId3"/>
    <p:sldLayoutId id="2147484666" r:id="rId4"/>
    <p:sldLayoutId id="2147484667" r:id="rId5"/>
    <p:sldLayoutId id="2147484668" r:id="rId6"/>
    <p:sldLayoutId id="2147484767" r:id="rId7"/>
    <p:sldLayoutId id="2147484768" r:id="rId8"/>
    <p:sldLayoutId id="2147484769" r:id="rId9"/>
    <p:sldLayoutId id="2147484770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1275"/>
        </a:spcBef>
        <a:spcAft>
          <a:spcPct val="0"/>
        </a:spcAft>
        <a:buFont typeface="Arial" charset="0"/>
        <a:buChar char="•"/>
        <a:defRPr sz="2800" kern="1200">
          <a:solidFill>
            <a:srgbClr val="595959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lnSpc>
          <a:spcPts val="2775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2"/>
            </a:gs>
            <a:gs pos="100000">
              <a:srgbClr val="3C281E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28" r:id="rId3"/>
    <p:sldLayoutId id="2147484636" r:id="rId4"/>
    <p:sldLayoutId id="2147484638" r:id="rId5"/>
    <p:sldLayoutId id="2147484645" r:id="rId6"/>
    <p:sldLayoutId id="2147484647" r:id="rId7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47663"/>
            <a:ext cx="82296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text here (remove bullet if not needed)</a:t>
            </a:r>
          </a:p>
          <a:p>
            <a:pPr lvl="1"/>
            <a:r>
              <a:rPr lang="en-US"/>
              <a:t>2nd level (use no more than 2 levels)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1275"/>
        </a:spcBef>
        <a:spcAft>
          <a:spcPct val="0"/>
        </a:spcAft>
        <a:buFont typeface="Arial" charset="0"/>
        <a:buChar char="•"/>
        <a:defRPr sz="2800" kern="1200">
          <a:solidFill>
            <a:srgbClr val="595959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lnSpc>
          <a:spcPts val="2775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4/19/2016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  <p:sldLayoutId id="2147484816" r:id="rId12"/>
    <p:sldLayoutId id="2147484817" r:id="rId13"/>
    <p:sldLayoutId id="2147484818" r:id="rId14"/>
    <p:sldLayoutId id="2147484819" r:id="rId15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1371600"/>
            <a:ext cx="96012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/>
              <a:t/>
            </a:r>
            <a:br>
              <a:rPr lang="en-US" sz="6700" dirty="0" smtClean="0"/>
            </a:br>
            <a:r>
              <a:rPr lang="en-US" sz="6700" dirty="0" smtClean="0"/>
              <a:t/>
            </a:r>
            <a:br>
              <a:rPr lang="en-US" sz="6700" dirty="0" smtClean="0"/>
            </a:br>
            <a:r>
              <a:rPr lang="en-US" sz="67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MongoDB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Amazon Xia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0040" y="850392"/>
            <a:ext cx="5267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Referencing tasks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" y="1312057"/>
            <a:ext cx="7928221" cy="368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12064" y="4992624"/>
            <a:ext cx="6345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Tasks are unbounded items and our schema supports</a:t>
            </a:r>
          </a:p>
          <a:p>
            <a:r>
              <a:rPr lang="en-US" dirty="0" smtClean="0"/>
              <a:t>that</a:t>
            </a:r>
          </a:p>
          <a:p>
            <a:r>
              <a:rPr lang="en-US" dirty="0" smtClean="0"/>
              <a:t>• Application level joins</a:t>
            </a:r>
          </a:p>
          <a:p>
            <a:r>
              <a:rPr lang="en-US" dirty="0" smtClean="0"/>
              <a:t>• Remember to create proper indexes (e.g. </a:t>
            </a:r>
            <a:r>
              <a:rPr lang="en-US" dirty="0" err="1" smtClean="0"/>
              <a:t>user_id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832104" y="996696"/>
            <a:ext cx="627278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One-to-many </a:t>
            </a:r>
            <a:r>
              <a:rPr lang="en-US" sz="2400" b="1" dirty="0" smtClean="0"/>
              <a:t>relations</a:t>
            </a:r>
            <a:endParaRPr lang="en-US" sz="2400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• Embed when you have a </a:t>
            </a:r>
            <a:r>
              <a:rPr lang="en-US" i="1" dirty="0" smtClean="0"/>
              <a:t>few number of items on ‘many'</a:t>
            </a:r>
          </a:p>
          <a:p>
            <a:r>
              <a:rPr lang="en-US" dirty="0" smtClean="0"/>
              <a:t>side</a:t>
            </a:r>
          </a:p>
          <a:p>
            <a:r>
              <a:rPr lang="en-US" dirty="0" smtClean="0"/>
              <a:t>• Embed when you have some level of control on the</a:t>
            </a:r>
          </a:p>
          <a:p>
            <a:r>
              <a:rPr lang="en-US" dirty="0" smtClean="0"/>
              <a:t>number of items on ‘many' side</a:t>
            </a:r>
          </a:p>
          <a:p>
            <a:r>
              <a:rPr lang="en-US" dirty="0" smtClean="0"/>
              <a:t>• Reference when you cannot control the number of items</a:t>
            </a:r>
          </a:p>
          <a:p>
            <a:r>
              <a:rPr lang="en-US" dirty="0" smtClean="0"/>
              <a:t>on the 'many' side</a:t>
            </a:r>
          </a:p>
          <a:p>
            <a:r>
              <a:rPr lang="en-US" dirty="0" smtClean="0"/>
              <a:t>• Reference when you need to access to ‘many' side items</a:t>
            </a:r>
          </a:p>
          <a:p>
            <a:r>
              <a:rPr lang="en-US" dirty="0" smtClean="0"/>
              <a:t>without parent entity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37160" y="1051560"/>
            <a:ext cx="5360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Denormalization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66928" y="1859340"/>
            <a:ext cx="6291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 err="1" smtClean="0"/>
              <a:t>db.product.find</a:t>
            </a:r>
            <a:r>
              <a:rPr lang="en-US" dirty="0" smtClean="0"/>
              <a:t>( { _id: 1 } 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_id: 1,</a:t>
            </a:r>
          </a:p>
          <a:p>
            <a:r>
              <a:rPr lang="en-US" dirty="0" smtClean="0"/>
              <a:t>name: "Nike Pump Air Force 180",</a:t>
            </a:r>
          </a:p>
          <a:p>
            <a:r>
              <a:rPr lang="en-US" dirty="0" smtClean="0"/>
              <a:t>tags: ["sports", "running"]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&gt; </a:t>
            </a:r>
            <a:r>
              <a:rPr lang="en-US" dirty="0" err="1" smtClean="0"/>
              <a:t>db.comment.find</a:t>
            </a:r>
            <a:r>
              <a:rPr lang="en-US" dirty="0" smtClean="0"/>
              <a:t>( { </a:t>
            </a:r>
            <a:r>
              <a:rPr lang="en-US" dirty="0" err="1" smtClean="0"/>
              <a:t>product_id</a:t>
            </a:r>
            <a:r>
              <a:rPr lang="en-US" dirty="0" smtClean="0"/>
              <a:t>: 1 } )</a:t>
            </a:r>
          </a:p>
          <a:p>
            <a:r>
              <a:rPr lang="en-US" dirty="0" smtClean="0"/>
              <a:t>{ score: 5, user: "user1", text: "Awesome shoes" }</a:t>
            </a:r>
          </a:p>
          <a:p>
            <a:r>
              <a:rPr lang="en-US" dirty="0" smtClean="0"/>
              <a:t>{ score: 2, user: "user2", text: "Not for me.."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700" y="1655063"/>
            <a:ext cx="7860340" cy="462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7160" y="1051560"/>
            <a:ext cx="5360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Denormalization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88" y="548641"/>
            <a:ext cx="8391020" cy="591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990850" y="590550"/>
            <a:ext cx="2990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  </a:t>
            </a:r>
            <a:r>
              <a:rPr lang="en-US" sz="2400" b="1" dirty="0" smtClean="0"/>
              <a:t>Relational</a:t>
            </a:r>
            <a:endParaRPr lang="en-US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6202" y="1495425"/>
            <a:ext cx="6640536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92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NoSQL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71575"/>
            <a:ext cx="70104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413" y="771525"/>
            <a:ext cx="63531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664"/>
            <a:ext cx="8229599" cy="676656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MongoDB</a:t>
            </a:r>
            <a:r>
              <a:rPr lang="en-US" dirty="0" smtClean="0"/>
              <a:t> ACID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731" y="1600647"/>
            <a:ext cx="7044612" cy="424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795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" y="1132713"/>
            <a:ext cx="75438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435100"/>
            <a:ext cx="7402689" cy="4618038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MS PGothic" charset="0"/>
              </a:rPr>
              <a:t>Overview</a:t>
            </a:r>
          </a:p>
          <a:p>
            <a:pPr>
              <a:defRPr/>
            </a:pPr>
            <a:r>
              <a:rPr lang="en-US" dirty="0" smtClean="0">
                <a:latin typeface="Arial" charset="0"/>
                <a:ea typeface="MS PGothic" charset="0"/>
              </a:rPr>
              <a:t>High Availability through Replica Sets</a:t>
            </a:r>
          </a:p>
          <a:p>
            <a:pPr>
              <a:defRPr/>
            </a:pPr>
            <a:r>
              <a:rPr lang="en-US" dirty="0" smtClean="0">
                <a:latin typeface="Arial" charset="0"/>
                <a:ea typeface="MS PGothic" charset="0"/>
              </a:rPr>
              <a:t>Scalability through </a:t>
            </a:r>
            <a:r>
              <a:rPr lang="en-US" dirty="0" err="1" smtClean="0">
                <a:latin typeface="Arial" charset="0"/>
                <a:ea typeface="MS PGothic" charset="0"/>
              </a:rPr>
              <a:t>Sharding</a:t>
            </a:r>
            <a:endParaRPr lang="en-US" dirty="0" smtClean="0">
              <a:latin typeface="Arial" charset="0"/>
              <a:ea typeface="MS PGothic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MS PGothic" charset="0"/>
              </a:rPr>
              <a:t>Deployment </a:t>
            </a:r>
            <a:r>
              <a:rPr lang="en-US" dirty="0" smtClean="0">
                <a:latin typeface="Arial" charset="0"/>
                <a:ea typeface="MS PGothic" charset="0"/>
              </a:rPr>
              <a:t>Architectures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56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1176338"/>
            <a:ext cx="78962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1204913"/>
            <a:ext cx="78009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228725"/>
            <a:ext cx="66389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362075"/>
            <a:ext cx="75438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Storage Engine Layer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848" y="2532888"/>
            <a:ext cx="8582152" cy="356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High Availability through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Replica Sets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532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Sets</a:t>
            </a:r>
            <a:endParaRPr lang="en-US" dirty="0">
              <a:ea typeface="+mj-ea"/>
            </a:endParaRPr>
          </a:p>
        </p:txBody>
      </p:sp>
      <p:sp>
        <p:nvSpPr>
          <p:cNvPr id="41987" name="Content Placeholder 1"/>
          <p:cNvSpPr txBox="1">
            <a:spLocks/>
          </p:cNvSpPr>
          <p:nvPr/>
        </p:nvSpPr>
        <p:spPr bwMode="auto">
          <a:xfrm>
            <a:off x="3556001" y="2620428"/>
            <a:ext cx="5432778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 charset="0"/>
                <a:ea typeface="MS PGothic" charset="0"/>
              </a:rPr>
              <a:t>Replica Set – two or more copies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Automated Replication &amp; Failover</a:t>
            </a:r>
            <a:endParaRPr lang="en-US" dirty="0">
              <a:solidFill>
                <a:srgbClr val="595959"/>
              </a:solidFill>
              <a:latin typeface="Arial" charset="0"/>
              <a:ea typeface="MS PGothic" charset="0"/>
            </a:endParaRP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 charset="0"/>
                <a:ea typeface="MS PGothic" charset="0"/>
              </a:rPr>
              <a:t>Addresses </a:t>
            </a:r>
            <a:r>
              <a:rPr lang="en-US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availability</a:t>
            </a:r>
            <a:endParaRPr lang="en-US" dirty="0">
              <a:solidFill>
                <a:srgbClr val="595959"/>
              </a:solidFill>
              <a:latin typeface="Arial" charset="0"/>
              <a:ea typeface="MS PGothic" charset="0"/>
            </a:endParaRP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srgbClr val="595959"/>
                </a:solidFill>
                <a:latin typeface="Arial" charset="0"/>
                <a:ea typeface="MS PGothic" charset="0"/>
                <a:cs typeface="+mn-cs"/>
              </a:rPr>
              <a:t>High Availability</a:t>
            </a: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srgbClr val="595959"/>
                </a:solidFill>
                <a:latin typeface="Arial" charset="0"/>
                <a:ea typeface="MS PGothic" charset="0"/>
                <a:cs typeface="+mn-cs"/>
              </a:rPr>
              <a:t>Disaster Recovery</a:t>
            </a: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 smtClean="0">
                <a:solidFill>
                  <a:srgbClr val="595959"/>
                </a:solidFill>
                <a:latin typeface="Arial" charset="0"/>
                <a:ea typeface="MS PGothic" charset="0"/>
                <a:cs typeface="+mn-cs"/>
              </a:rPr>
              <a:t>Maintenance (rolling updates)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Deployment Flexibility</a:t>
            </a:r>
            <a:endParaRPr lang="en-US" dirty="0">
              <a:solidFill>
                <a:srgbClr val="595959"/>
              </a:solidFill>
              <a:latin typeface="Arial" charset="0"/>
              <a:ea typeface="MS PGothic" charset="0"/>
            </a:endParaRP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Data locality to users</a:t>
            </a: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Delayed replicas</a:t>
            </a:r>
            <a:endParaRPr lang="en-US" sz="2000" dirty="0">
              <a:solidFill>
                <a:srgbClr val="595959"/>
              </a:solidFill>
              <a:latin typeface="Arial" charset="0"/>
              <a:ea typeface="MS PGothic" charset="0"/>
            </a:endParaRPr>
          </a:p>
          <a:p>
            <a:pPr marL="742950" lvl="1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r>
              <a:rPr lang="en-US" sz="2000" dirty="0" smtClean="0">
                <a:solidFill>
                  <a:srgbClr val="595959"/>
                </a:solidFill>
                <a:latin typeface="Arial" charset="0"/>
                <a:ea typeface="MS PGothic" charset="0"/>
              </a:rPr>
              <a:t>Workload isolation</a:t>
            </a:r>
            <a:endParaRPr lang="en-US" sz="2000" dirty="0">
              <a:solidFill>
                <a:srgbClr val="595959"/>
              </a:solidFill>
              <a:latin typeface="Arial" charset="0"/>
              <a:ea typeface="MS PGothic" charset="0"/>
            </a:endParaRPr>
          </a:p>
          <a:p>
            <a:pPr marL="285750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endParaRPr lang="en-US" sz="2000" dirty="0" smtClean="0">
              <a:solidFill>
                <a:srgbClr val="595959"/>
              </a:solidFill>
              <a:latin typeface="Arial" charset="0"/>
              <a:ea typeface="MS PGothic" charset="0"/>
              <a:cs typeface="+mn-cs"/>
            </a:endParaRPr>
          </a:p>
          <a:p>
            <a:pPr marL="285750" indent="-285750" eaLnBrk="1" hangingPunct="1">
              <a:lnSpc>
                <a:spcPts val="2775"/>
              </a:lnSpc>
              <a:spcBef>
                <a:spcPts val="600"/>
              </a:spcBef>
              <a:buFont typeface="Arial" charset="0"/>
              <a:buChar char="–"/>
            </a:pPr>
            <a:endParaRPr lang="en-US" sz="2000" dirty="0">
              <a:solidFill>
                <a:srgbClr val="595959"/>
              </a:solidFill>
              <a:latin typeface="Arial" charset="0"/>
              <a:ea typeface="MS PGothic" charset="0"/>
              <a:cs typeface="+mn-cs"/>
            </a:endParaRPr>
          </a:p>
        </p:txBody>
      </p:sp>
      <p:pic>
        <p:nvPicPr>
          <p:cNvPr id="9" name="Picture 8" descr="Replicatio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586143"/>
            <a:ext cx="2714633" cy="37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Replica design</a:t>
            </a:r>
          </a:p>
          <a:p>
            <a:pPr algn="l"/>
            <a:r>
              <a:rPr lang="en-US" altLang="zh-CN" sz="2800" dirty="0" smtClean="0"/>
              <a:t>Majority:</a:t>
            </a:r>
          </a:p>
          <a:p>
            <a:pPr algn="l"/>
            <a:r>
              <a:rPr lang="en-US" altLang="zh-CN" sz="1400" dirty="0" smtClean="0"/>
              <a:t>Consider Fault Tolerance for a replica set is the number of members that can become unavailable</a:t>
            </a:r>
          </a:p>
          <a:p>
            <a:pPr algn="l"/>
            <a:r>
              <a:rPr lang="en-US" altLang="zh-CN" sz="1400" dirty="0" smtClean="0"/>
              <a:t>and still leave enough members in the set to elect a primary</a:t>
            </a:r>
          </a:p>
          <a:p>
            <a:pPr algn="l"/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endParaRPr lang="en-US" altLang="zh-CN" sz="2800" dirty="0" smtClean="0"/>
          </a:p>
          <a:p>
            <a:pPr algn="l"/>
            <a:endParaRPr lang="en-US" altLang="zh-CN" sz="2800" dirty="0" smtClean="0"/>
          </a:p>
          <a:p>
            <a:pPr algn="l"/>
            <a:r>
              <a:rPr lang="en-US" altLang="zh-CN" sz="1400" dirty="0" smtClean="0"/>
              <a:t>Keep a Majority of Members in One Location When a replica set has members in multiple data centers, network</a:t>
            </a:r>
            <a:br>
              <a:rPr lang="en-US" altLang="zh-CN" sz="1400" dirty="0" smtClean="0"/>
            </a:br>
            <a:r>
              <a:rPr lang="en-US" altLang="zh-CN" sz="1400" dirty="0" smtClean="0"/>
              <a:t>partitions can prevent communication between data centers. To replicate data, members must be able to communicate</a:t>
            </a:r>
            <a:br>
              <a:rPr lang="en-US" altLang="zh-CN" sz="1400" dirty="0" smtClean="0"/>
            </a:br>
            <a:r>
              <a:rPr lang="en-US" altLang="zh-CN" sz="1400" dirty="0" smtClean="0"/>
              <a:t>to other members.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971800"/>
            <a:ext cx="77724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2463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 - </a:t>
            </a:r>
            <a:r>
              <a:rPr lang="en-US" dirty="0" err="1" smtClean="0">
                <a:ea typeface="+mj-ea"/>
              </a:rPr>
              <a:t>Initialised</a:t>
            </a:r>
            <a:endParaRPr lang="en-US" dirty="0">
              <a:ea typeface="+mj-ea"/>
            </a:endParaRPr>
          </a:p>
        </p:txBody>
      </p:sp>
      <p:pic>
        <p:nvPicPr>
          <p:cNvPr id="5" name="Picture 4" descr="replication_1_S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000" y="1728000"/>
            <a:ext cx="643553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 – Failure &amp; Re-election</a:t>
            </a:r>
            <a:endParaRPr lang="en-US" dirty="0">
              <a:ea typeface="+mj-ea"/>
            </a:endParaRPr>
          </a:p>
        </p:txBody>
      </p:sp>
      <p:pic>
        <p:nvPicPr>
          <p:cNvPr id="4" name="Picture 3" descr="replication_1_S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000" y="1728000"/>
            <a:ext cx="6434863" cy="40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8096"/>
            <a:ext cx="8229599" cy="90525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7672" y="2697480"/>
            <a:ext cx="582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i="1" dirty="0" smtClean="0"/>
              <a:t>HU</a:t>
            </a:r>
            <a:r>
              <a:rPr lang="en-US" altLang="zh-CN" sz="4800" b="1" i="1" dirty="0" smtClean="0">
                <a:solidFill>
                  <a:srgbClr val="008000"/>
                </a:solidFill>
              </a:rPr>
              <a:t>MONGO</a:t>
            </a:r>
            <a:r>
              <a:rPr lang="en-US" altLang="zh-CN" sz="4000" i="1" dirty="0" smtClean="0"/>
              <a:t>US</a:t>
            </a:r>
            <a:endParaRPr lang="zh-CN" altLang="en-US" sz="4000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95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975"/>
            <a:ext cx="8229600" cy="7334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 – Failed-over</a:t>
            </a:r>
            <a:endParaRPr lang="en-US" dirty="0">
              <a:ea typeface="+mj-ea"/>
            </a:endParaRPr>
          </a:p>
        </p:txBody>
      </p:sp>
      <p:pic>
        <p:nvPicPr>
          <p:cNvPr id="3" name="Picture 2" descr="replication_1_S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000" y="1728000"/>
            <a:ext cx="639165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450"/>
            <a:ext cx="8229600" cy="7429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 - Recovery</a:t>
            </a:r>
            <a:endParaRPr lang="en-US" dirty="0">
              <a:ea typeface="+mj-ea"/>
            </a:endParaRPr>
          </a:p>
        </p:txBody>
      </p:sp>
      <p:pic>
        <p:nvPicPr>
          <p:cNvPr id="3" name="Picture 2" descr="replication_1_S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000" y="1728000"/>
            <a:ext cx="6391657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885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Replica Set - Recovered</a:t>
            </a:r>
            <a:endParaRPr lang="en-US" dirty="0">
              <a:ea typeface="+mj-ea"/>
            </a:endParaRPr>
          </a:p>
        </p:txBody>
      </p:sp>
      <p:pic>
        <p:nvPicPr>
          <p:cNvPr id="3" name="Picture 2" descr="replication_1_S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000" y="1728000"/>
            <a:ext cx="639165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1557338"/>
            <a:ext cx="581025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988" y="1952625"/>
            <a:ext cx="55340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649" y="649224"/>
            <a:ext cx="7324343" cy="466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929" y="868680"/>
            <a:ext cx="8193024" cy="527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90557" y="240030"/>
            <a:ext cx="17811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45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Write Concern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0896" y="2368296"/>
            <a:ext cx="6547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•w: 0|1|n|majority|tag </a:t>
            </a:r>
          </a:p>
          <a:p>
            <a:r>
              <a:rPr lang="en-US" dirty="0" smtClean="0"/>
              <a:t>•j: 1</a:t>
            </a:r>
          </a:p>
          <a:p>
            <a:r>
              <a:rPr lang="en-US" dirty="0" smtClean="0"/>
              <a:t>•</a:t>
            </a:r>
            <a:r>
              <a:rPr lang="en-US" dirty="0" err="1" smtClean="0"/>
              <a:t>wtimeout</a:t>
            </a:r>
            <a:r>
              <a:rPr lang="en-US" dirty="0" smtClean="0"/>
              <a:t>: </a:t>
            </a:r>
            <a:r>
              <a:rPr lang="en-US" dirty="0" err="1" smtClean="0"/>
              <a:t>millis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743075"/>
            <a:ext cx="5638800" cy="340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328" y="685801"/>
            <a:ext cx="6336792" cy="534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933" y="1512000"/>
            <a:ext cx="8636000" cy="4517848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latin typeface="Arial" charset="0"/>
                <a:ea typeface="MS PGothic" charset="0"/>
              </a:rPr>
              <a:t>Document Data Model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App and DB data structures in harmony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Fast to develop against – </a:t>
            </a:r>
            <a:r>
              <a:rPr lang="en-US" sz="1800" b="1" u="sng" dirty="0" smtClean="0">
                <a:latin typeface="Arial" charset="0"/>
                <a:ea typeface="MS PGothic" charset="0"/>
              </a:rPr>
              <a:t>quicker to market</a:t>
            </a:r>
          </a:p>
          <a:p>
            <a:pPr lvl="1">
              <a:defRPr/>
            </a:pPr>
            <a:endParaRPr lang="en-US" sz="1800" b="1" u="sng" dirty="0" smtClean="0">
              <a:latin typeface="Arial" charset="0"/>
              <a:ea typeface="MS PGothic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MS PGothic" charset="0"/>
              </a:rPr>
              <a:t>Dynamic Schema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Polymorphic data is the norm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Data model can evolve as app evolves – </a:t>
            </a:r>
            <a:r>
              <a:rPr lang="en-US" sz="1800" b="1" u="sng" dirty="0" smtClean="0">
                <a:latin typeface="Arial" charset="0"/>
                <a:ea typeface="MS PGothic" charset="0"/>
              </a:rPr>
              <a:t>quicker to iterate</a:t>
            </a:r>
          </a:p>
          <a:p>
            <a:pPr lvl="1">
              <a:defRPr/>
            </a:pPr>
            <a:endParaRPr lang="en-US" sz="1800" dirty="0" smtClean="0">
              <a:latin typeface="Arial" charset="0"/>
              <a:ea typeface="MS PGothic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MS PGothic" charset="0"/>
              </a:rPr>
              <a:t>Built-in Horizontal Scalability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Low infrastructure costs – commodity hosts &amp; no need for SAN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MS PGothic" charset="0"/>
              </a:rPr>
              <a:t>Elasticity - start small and </a:t>
            </a:r>
            <a:r>
              <a:rPr lang="en-US" sz="1800" b="1" u="sng" dirty="0" smtClean="0">
                <a:latin typeface="Arial" charset="0"/>
                <a:ea typeface="MS PGothic" charset="0"/>
              </a:rPr>
              <a:t>invest incrementally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MongoDB?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5396622" y="1990725"/>
            <a:ext cx="3510311" cy="151447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8100" tIns="38100" rIns="38100" bIns="38100" rtlCol="0" anchor="ctr"/>
          <a:lstStyle/>
          <a:p>
            <a:pPr algn="ctr"/>
            <a:r>
              <a:rPr lang="en-GB" sz="2000" dirty="0" smtClean="0">
                <a:solidFill>
                  <a:srgbClr val="008000"/>
                </a:solidFill>
              </a:rPr>
              <a:t>Initial DB decision doesn’t constrain a successfully growing business, later on</a:t>
            </a:r>
          </a:p>
        </p:txBody>
      </p:sp>
    </p:spTree>
    <p:extLst>
      <p:ext uri="{BB962C8B-B14F-4D97-AF65-F5344CB8AC3E}">
        <p14:creationId xmlns:p14="http://schemas.microsoft.com/office/powerpoint/2010/main" xmlns="" val="9756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313" y="1743075"/>
            <a:ext cx="5667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192" y="685800"/>
            <a:ext cx="5929122" cy="490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dirty="0" err="1" smtClean="0">
                <a:solidFill>
                  <a:schemeClr val="bg1"/>
                </a:solidFill>
              </a:rPr>
              <a:t>db.products.insert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{ item: "envelopes", qty : 100, type: "Clasp" },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{ </a:t>
            </a:r>
            <a:r>
              <a:rPr lang="en-US" altLang="zh-CN" dirty="0" err="1" smtClean="0">
                <a:solidFill>
                  <a:schemeClr val="bg1"/>
                </a:solidFill>
              </a:rPr>
              <a:t>writeConcern</a:t>
            </a:r>
            <a:r>
              <a:rPr lang="en-US" altLang="zh-CN" dirty="0" smtClean="0">
                <a:solidFill>
                  <a:schemeClr val="bg1"/>
                </a:solidFill>
              </a:rPr>
              <a:t>: { w: 2, </a:t>
            </a:r>
            <a:r>
              <a:rPr lang="en-US" altLang="zh-CN" dirty="0" err="1" smtClean="0">
                <a:solidFill>
                  <a:schemeClr val="bg1"/>
                </a:solidFill>
              </a:rPr>
              <a:t>wtimeout</a:t>
            </a:r>
            <a:r>
              <a:rPr lang="en-US" altLang="zh-CN" dirty="0" smtClean="0">
                <a:solidFill>
                  <a:schemeClr val="bg1"/>
                </a:solidFill>
              </a:rPr>
              <a:t>: 5000 } }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58197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2575" y="1766888"/>
            <a:ext cx="60388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8339328" cy="5791200"/>
          </a:xfrm>
        </p:spPr>
        <p:txBody>
          <a:bodyPr/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194" y="0"/>
            <a:ext cx="7618955" cy="34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7051" y="3933825"/>
            <a:ext cx="56769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199" y="2187020"/>
            <a:ext cx="8110729" cy="174680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HANG</a:t>
            </a:r>
            <a:endParaRPr kumimoji="0" lang="en-US" sz="5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451" y="821093"/>
            <a:ext cx="8023718" cy="522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6" y="716031"/>
            <a:ext cx="7995568" cy="515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984" y="841248"/>
            <a:ext cx="6419088" cy="477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" y="813816"/>
            <a:ext cx="7854949" cy="481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072" y="425021"/>
            <a:ext cx="7991856" cy="52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Operational Database</a:t>
            </a:r>
            <a:endParaRPr lang="en-US" dirty="0"/>
          </a:p>
        </p:txBody>
      </p:sp>
      <p:pic>
        <p:nvPicPr>
          <p:cNvPr id="5" name="Picture 4" descr="Scalability-Functionality-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1028" y="1652772"/>
            <a:ext cx="8229600" cy="44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5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944" y="777239"/>
            <a:ext cx="7780274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charset="0"/>
                <a:ea typeface="MS PGothic" charset="0"/>
              </a:rPr>
              <a:t>Scalability through</a:t>
            </a:r>
            <a:br>
              <a:rPr lang="en-US" dirty="0" smtClean="0">
                <a:latin typeface="Arial" charset="0"/>
                <a:ea typeface="MS PGothic" charset="0"/>
              </a:rPr>
            </a:br>
            <a:r>
              <a:rPr lang="en-US" dirty="0" err="1" smtClean="0">
                <a:latin typeface="Arial" charset="0"/>
                <a:ea typeface="MS PGothic" charset="0"/>
              </a:rPr>
              <a:t>Sharding</a:t>
            </a:r>
            <a:endParaRPr lang="en-US" dirty="0" smtClean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5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Needing to Scale-out?</a:t>
            </a:r>
            <a:endParaRPr lang="en-US" dirty="0">
              <a:ea typeface="+mj-ea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199" y="1625600"/>
            <a:ext cx="7402689" cy="44275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MS PGothic" charset="0"/>
              </a:rPr>
              <a:t>Increasing </a:t>
            </a:r>
            <a:r>
              <a:rPr lang="en-US" u="sng" dirty="0" smtClean="0">
                <a:latin typeface="Arial" charset="0"/>
                <a:ea typeface="MS PGothic" charset="0"/>
              </a:rPr>
              <a:t>volume</a:t>
            </a:r>
            <a:r>
              <a:rPr lang="en-US" dirty="0" smtClean="0">
                <a:latin typeface="Arial" charset="0"/>
                <a:ea typeface="MS PGothic" charset="0"/>
              </a:rPr>
              <a:t> of persisted data is too large for host machine?</a:t>
            </a:r>
          </a:p>
          <a:p>
            <a:pPr>
              <a:defRPr/>
            </a:pPr>
            <a:r>
              <a:rPr lang="en-US" u="sng" dirty="0" smtClean="0">
                <a:latin typeface="Arial" charset="0"/>
                <a:ea typeface="MS PGothic" charset="0"/>
              </a:rPr>
              <a:t>Write throughput </a:t>
            </a:r>
            <a:r>
              <a:rPr lang="en-US" dirty="0" smtClean="0">
                <a:latin typeface="Arial" charset="0"/>
                <a:ea typeface="MS PGothic" charset="0"/>
              </a:rPr>
              <a:t>being constrained by hard disks of host machine?</a:t>
            </a:r>
          </a:p>
          <a:p>
            <a:pPr>
              <a:defRPr/>
            </a:pPr>
            <a:r>
              <a:rPr lang="en-US" u="sng" dirty="0" smtClean="0">
                <a:latin typeface="Arial" charset="0"/>
                <a:ea typeface="MS PGothic" charset="0"/>
              </a:rPr>
              <a:t>Read latencies </a:t>
            </a:r>
            <a:r>
              <a:rPr lang="en-US" dirty="0" smtClean="0">
                <a:latin typeface="Arial" charset="0"/>
                <a:ea typeface="MS PGothic" charset="0"/>
              </a:rPr>
              <a:t>being constrained by the size of memory of host machine?</a:t>
            </a:r>
          </a:p>
        </p:txBody>
      </p: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Working Set Exceeding RAM</a:t>
            </a:r>
            <a:endParaRPr lang="en-US" dirty="0">
              <a:ea typeface="+mj-ea"/>
            </a:endParaRPr>
          </a:p>
        </p:txBody>
      </p:sp>
      <p:pic>
        <p:nvPicPr>
          <p:cNvPr id="6" name="Content Placeholder 15" descr="sharding_WSexceedsP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9008" y="1935163"/>
            <a:ext cx="8105983" cy="4389437"/>
          </a:xfrm>
        </p:spPr>
      </p:pic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Sharding</a:t>
            </a:r>
            <a:endParaRPr lang="en-US" dirty="0">
              <a:ea typeface="+mj-ea"/>
            </a:endParaRPr>
          </a:p>
        </p:txBody>
      </p:sp>
      <p:sp>
        <p:nvSpPr>
          <p:cNvPr id="48130" name="Content Placeholder 1"/>
          <p:cNvSpPr txBox="1">
            <a:spLocks/>
          </p:cNvSpPr>
          <p:nvPr/>
        </p:nvSpPr>
        <p:spPr bwMode="auto">
          <a:xfrm>
            <a:off x="3300413" y="1553104"/>
            <a:ext cx="25447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ts val="1275"/>
              </a:spcBef>
              <a:buFont typeface="Arial" charset="0"/>
              <a:buNone/>
            </a:pPr>
            <a:r>
              <a:rPr lang="en-US" b="1">
                <a:solidFill>
                  <a:srgbClr val="595959"/>
                </a:solidFill>
                <a:latin typeface="Segoe Semibold" charset="0"/>
              </a:rPr>
              <a:t>Auto-Sharding</a:t>
            </a:r>
            <a:endParaRPr lang="en-US" sz="2000">
              <a:solidFill>
                <a:srgbClr val="595959"/>
              </a:solidFill>
              <a:latin typeface="Segoe Semibold" charset="0"/>
            </a:endParaRPr>
          </a:p>
        </p:txBody>
      </p:sp>
      <p:sp>
        <p:nvSpPr>
          <p:cNvPr id="48131" name="Content Placeholder 1"/>
          <p:cNvSpPr txBox="1">
            <a:spLocks/>
          </p:cNvSpPr>
          <p:nvPr/>
        </p:nvSpPr>
        <p:spPr bwMode="auto">
          <a:xfrm>
            <a:off x="685800" y="3160889"/>
            <a:ext cx="7924800" cy="337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+mj-lt"/>
              </a:rPr>
              <a:t>Increase </a:t>
            </a:r>
            <a:r>
              <a:rPr lang="en-US" dirty="0" smtClean="0">
                <a:solidFill>
                  <a:srgbClr val="595959"/>
                </a:solidFill>
                <a:latin typeface="+mj-lt"/>
              </a:rPr>
              <a:t>and decrease capacity </a:t>
            </a:r>
            <a:r>
              <a:rPr lang="en-US" dirty="0">
                <a:solidFill>
                  <a:srgbClr val="595959"/>
                </a:solidFill>
                <a:latin typeface="+mj-lt"/>
              </a:rPr>
              <a:t>as you </a:t>
            </a:r>
            <a:r>
              <a:rPr lang="en-US" dirty="0" smtClean="0">
                <a:solidFill>
                  <a:srgbClr val="595959"/>
                </a:solidFill>
                <a:latin typeface="+mj-lt"/>
              </a:rPr>
              <a:t>go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+mj-lt"/>
              </a:rPr>
              <a:t>Automatic Balancing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+mj-lt"/>
              </a:rPr>
              <a:t>Transparent to applications</a:t>
            </a:r>
            <a:endParaRPr lang="en-US" dirty="0">
              <a:solidFill>
                <a:srgbClr val="595959"/>
              </a:solidFill>
              <a:latin typeface="+mj-lt"/>
            </a:endParaRP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accent6"/>
                </a:solidFill>
                <a:latin typeface="+mj-lt"/>
              </a:rPr>
              <a:t>Scale capacity, scale reads, scale writes</a:t>
            </a:r>
          </a:p>
        </p:txBody>
      </p:sp>
      <p:pic>
        <p:nvPicPr>
          <p:cNvPr id="48132" name="Picture 2" descr="AutoShar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41400" y="2053166"/>
            <a:ext cx="112268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rchitecture-v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6725"/>
            <a:ext cx="79152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24" y="3477304"/>
            <a:ext cx="3990029" cy="262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altLang="zh-CN" sz="1400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/>
          </a:p>
          <a:p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3043" y="-283590"/>
            <a:ext cx="56864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868" y="1834103"/>
            <a:ext cx="7086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9275"/>
            <a:ext cx="8229600" cy="676525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Spliting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&amp; Balancer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0273" y="3945707"/>
            <a:ext cx="65722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r>
              <a:rPr lang="en-US" altLang="zh-CN" sz="2200" b="1" dirty="0" smtClean="0"/>
              <a:t>Primary</a:t>
            </a:r>
            <a:r>
              <a:rPr lang="en-US" altLang="zh-CN" sz="2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200" b="1" dirty="0" smtClean="0"/>
              <a:t>Shard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1400" dirty="0" smtClean="0"/>
              <a:t>Every database has a “primary” shard that holds all the un-</a:t>
            </a:r>
            <a:r>
              <a:rPr lang="en-US" altLang="zh-CN" sz="1400" dirty="0" err="1" smtClean="0"/>
              <a:t>sharded</a:t>
            </a:r>
            <a:r>
              <a:rPr lang="en-US" altLang="zh-CN" sz="1400" dirty="0" smtClean="0"/>
              <a:t> collections in that database.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/>
          </a:p>
          <a:p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47800"/>
            <a:ext cx="48768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r>
              <a:rPr lang="en-US" altLang="zh-CN" sz="3000" b="1" dirty="0" smtClean="0"/>
              <a:t>Shard Keys</a:t>
            </a:r>
          </a:p>
          <a:p>
            <a:pPr algn="l"/>
            <a:r>
              <a:rPr lang="en-US" altLang="zh-CN" sz="1700" dirty="0" smtClean="0"/>
              <a:t>The shard key determines the distribution of the collection’s </a:t>
            </a:r>
            <a:r>
              <a:rPr lang="en-US" altLang="zh-CN" sz="1700" i="1" dirty="0" smtClean="0"/>
              <a:t>documents </a:t>
            </a:r>
            <a:r>
              <a:rPr lang="en-US" altLang="zh-CN" sz="1700" dirty="0" smtClean="0"/>
              <a:t>among the cluster’s </a:t>
            </a:r>
            <a:r>
              <a:rPr lang="en-US" altLang="zh-CN" sz="1700" i="1" dirty="0" smtClean="0"/>
              <a:t>shards</a:t>
            </a:r>
            <a:r>
              <a:rPr lang="en-US" altLang="zh-CN" sz="1700" dirty="0" smtClean="0"/>
              <a:t>. The shard key is either an indexed </a:t>
            </a:r>
            <a:r>
              <a:rPr lang="en-US" altLang="zh-CN" sz="1700" i="1" dirty="0" smtClean="0"/>
              <a:t>field </a:t>
            </a:r>
            <a:r>
              <a:rPr lang="en-US" altLang="zh-CN" sz="1700" dirty="0" smtClean="0"/>
              <a:t>or an indexed compound field that exists in every document in the collection.</a:t>
            </a:r>
          </a:p>
          <a:p>
            <a:pPr algn="l"/>
            <a:endParaRPr lang="en-US" altLang="zh-CN" sz="1700" dirty="0" smtClean="0">
              <a:solidFill>
                <a:schemeClr val="bg1"/>
              </a:solidFill>
            </a:endParaRPr>
          </a:p>
          <a:p>
            <a:pPr algn="l"/>
            <a:endParaRPr lang="en-US" altLang="zh-CN" sz="1700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1700" dirty="0" smtClean="0">
                <a:solidFill>
                  <a:schemeClr val="bg1"/>
                </a:solidFill>
              </a:rPr>
              <a:t/>
            </a:r>
            <a:br>
              <a:rPr lang="en-US" altLang="zh-CN" sz="1700" dirty="0" smtClean="0">
                <a:solidFill>
                  <a:schemeClr val="bg1"/>
                </a:solidFill>
              </a:rPr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819400"/>
            <a:ext cx="4295775" cy="370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altLang="zh-CN" sz="2000" b="1" dirty="0" smtClean="0"/>
              <a:t>Range Based </a:t>
            </a:r>
            <a:r>
              <a:rPr lang="en-US" altLang="zh-CN" sz="2000" b="1" dirty="0" err="1" smtClean="0"/>
              <a:t>Sharding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/>
          </a:p>
          <a:p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67000"/>
            <a:ext cx="76676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9239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Document Data Model</a:t>
            </a:r>
            <a:endParaRPr lang="en-US" dirty="0"/>
          </a:p>
        </p:txBody>
      </p:sp>
      <p:sp>
        <p:nvSpPr>
          <p:cNvPr id="21506" name="Content Placeholder 3"/>
          <p:cNvSpPr txBox="1">
            <a:spLocks/>
          </p:cNvSpPr>
          <p:nvPr/>
        </p:nvSpPr>
        <p:spPr bwMode="auto">
          <a:xfrm>
            <a:off x="684000" y="1296000"/>
            <a:ext cx="3416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275"/>
              </a:spcBef>
              <a:buFont typeface="Arial" charset="0"/>
              <a:buNone/>
            </a:pPr>
            <a:r>
              <a:rPr lang="en-US" b="1" dirty="0" smtClean="0">
                <a:solidFill>
                  <a:srgbClr val="635049"/>
                </a:solidFill>
                <a:latin typeface="Arial"/>
              </a:rPr>
              <a:t>Relational - Tables</a:t>
            </a:r>
            <a:endParaRPr lang="en-US" sz="2800" b="1" dirty="0">
              <a:solidFill>
                <a:srgbClr val="635049"/>
              </a:solidFill>
              <a:latin typeface="Arial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752000" y="3636963"/>
            <a:ext cx="648000" cy="54927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DocData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055" y="2280357"/>
            <a:ext cx="4668100" cy="3407516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5328000" y="1296000"/>
            <a:ext cx="3625544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275"/>
              </a:spcBef>
              <a:buFont typeface="Arial" charset="0"/>
              <a:buNone/>
            </a:pPr>
            <a:r>
              <a:rPr lang="en-US" b="1" dirty="0" smtClean="0">
                <a:solidFill>
                  <a:srgbClr val="635049"/>
                </a:solidFill>
                <a:latin typeface="Arial"/>
              </a:rPr>
              <a:t>Document - Collections</a:t>
            </a:r>
            <a:endParaRPr lang="en-US" sz="2800" b="1" dirty="0">
              <a:solidFill>
                <a:srgbClr val="635049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63822" y="1944000"/>
            <a:ext cx="3386667" cy="4031873"/>
          </a:xfrm>
          <a:prstGeom prst="rect">
            <a:avLst/>
          </a:prstGeom>
          <a:ln w="25400"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GB" sz="1600" dirty="0" smtClean="0"/>
              <a:t>{ </a:t>
            </a:r>
            <a:r>
              <a:rPr lang="en-GB" sz="1600" dirty="0" err="1" smtClean="0"/>
              <a:t>firstname</a:t>
            </a:r>
            <a:r>
              <a:rPr lang="en-GB" sz="1600" dirty="0" smtClean="0"/>
              <a:t>: ‘Paul’,</a:t>
            </a:r>
          </a:p>
          <a:p>
            <a:r>
              <a:rPr lang="en-GB" sz="1600" dirty="0" smtClean="0"/>
              <a:t>  surname: ‘Miller’,</a:t>
            </a:r>
          </a:p>
          <a:p>
            <a:r>
              <a:rPr lang="en-GB" sz="1600" dirty="0" smtClean="0"/>
              <a:t>  city: ‘London’,</a:t>
            </a:r>
          </a:p>
          <a:p>
            <a:r>
              <a:rPr lang="en-GB" sz="1600" dirty="0" smtClean="0"/>
              <a:t>  location: {</a:t>
            </a:r>
          </a:p>
          <a:p>
            <a:r>
              <a:rPr lang="en-GB" sz="1600" dirty="0" smtClean="0"/>
              <a:t>	type: “Point”, 	coordinates :</a:t>
            </a:r>
          </a:p>
          <a:p>
            <a:r>
              <a:rPr lang="en-GB" sz="1600" dirty="0" smtClean="0"/>
              <a:t>		[-0.128, 51.507]</a:t>
            </a:r>
          </a:p>
          <a:p>
            <a:r>
              <a:rPr lang="en-GB" sz="1600" dirty="0" smtClean="0"/>
              <a:t>	},</a:t>
            </a:r>
          </a:p>
          <a:p>
            <a:r>
              <a:rPr lang="en-GB" sz="1600" dirty="0" smtClean="0"/>
              <a:t>  cars: [ </a:t>
            </a:r>
          </a:p>
          <a:p>
            <a:r>
              <a:rPr lang="en-GB" sz="1600" dirty="0" smtClean="0"/>
              <a:t>          { model: ‘Bentley’,</a:t>
            </a:r>
          </a:p>
          <a:p>
            <a:r>
              <a:rPr lang="en-GB" sz="1600" dirty="0" smtClean="0"/>
              <a:t>             year: 1973,</a:t>
            </a:r>
          </a:p>
          <a:p>
            <a:r>
              <a:rPr lang="en-GB" sz="1600" dirty="0" smtClean="0"/>
              <a:t>             value: 100000, … },</a:t>
            </a:r>
          </a:p>
          <a:p>
            <a:r>
              <a:rPr lang="en-GB" sz="1600" dirty="0" smtClean="0"/>
              <a:t>          { model: ‘Rolls Royce’,</a:t>
            </a:r>
          </a:p>
          <a:p>
            <a:r>
              <a:rPr lang="en-GB" sz="1600" dirty="0" smtClean="0"/>
              <a:t>             year: 1965,</a:t>
            </a:r>
          </a:p>
          <a:p>
            <a:r>
              <a:rPr lang="en-GB" sz="1600" dirty="0" smtClean="0"/>
              <a:t>             value: 330000, … }</a:t>
            </a:r>
          </a:p>
          <a:p>
            <a:r>
              <a:rPr lang="en-GB" sz="1600" dirty="0" smtClean="0"/>
              <a:t>  ]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="" val="28195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85800"/>
            <a:ext cx="9144000" cy="5791200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sz="2000" dirty="0" smtClean="0"/>
          </a:p>
          <a:p>
            <a:pPr algn="l"/>
            <a:r>
              <a:rPr lang="en-US" altLang="zh-CN" sz="2000" b="1" dirty="0" smtClean="0"/>
              <a:t>Hash Based </a:t>
            </a:r>
            <a:r>
              <a:rPr lang="en-US" altLang="zh-CN" sz="2000" b="1" dirty="0" err="1" smtClean="0"/>
              <a:t>Sharding</a:t>
            </a:r>
            <a:endParaRPr lang="en-US" altLang="zh-CN" sz="2000" b="1" dirty="0" smtClean="0"/>
          </a:p>
          <a:p>
            <a:pPr algn="l"/>
            <a:endParaRPr lang="en-US" altLang="zh-CN" sz="20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endParaRPr lang="en-US" sz="36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endParaRPr lang="en-US" sz="3600" b="1" dirty="0" smtClean="0"/>
          </a:p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2200275"/>
            <a:ext cx="78295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How do I pick a good Shard Key?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2742" y="2304289"/>
            <a:ext cx="74522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What do writes look like? What is the shape and size of the documents you’re</a:t>
            </a:r>
          </a:p>
          <a:p>
            <a:r>
              <a:rPr lang="en-US" sz="1600" dirty="0" smtClean="0"/>
              <a:t>inserting?</a:t>
            </a:r>
          </a:p>
          <a:p>
            <a:r>
              <a:rPr lang="en-US" sz="1600" dirty="0" smtClean="0"/>
              <a:t>• How much data is the system writing per hour? Per day? Peak?</a:t>
            </a:r>
          </a:p>
          <a:p>
            <a:r>
              <a:rPr lang="en-US" sz="1600" dirty="0" smtClean="0"/>
              <a:t>• What fields are random, and which ones are increasing?</a:t>
            </a:r>
          </a:p>
          <a:p>
            <a:r>
              <a:rPr lang="en-US" sz="1600" dirty="0" smtClean="0"/>
              <a:t>• What do reads look like? What data are people accessing?</a:t>
            </a:r>
          </a:p>
          <a:p>
            <a:r>
              <a:rPr lang="en-US" sz="1600" dirty="0" smtClean="0"/>
              <a:t>• How much data is the system reading per hour? Per day? Peak?</a:t>
            </a:r>
          </a:p>
          <a:p>
            <a:r>
              <a:rPr lang="en-US" sz="1600" dirty="0" smtClean="0"/>
              <a:t>• Is the data indexed? Should it be indexed?</a:t>
            </a:r>
          </a:p>
          <a:p>
            <a:r>
              <a:rPr lang="en-US" sz="1600" dirty="0" smtClean="0"/>
              <a:t>• How much data is there, total?</a:t>
            </a:r>
          </a:p>
          <a:p>
            <a:endParaRPr lang="en-US" altLang="zh-CN" sz="1600" b="1" dirty="0" smtClean="0"/>
          </a:p>
          <a:p>
            <a:endParaRPr lang="en-US" altLang="zh-CN" sz="1600" b="1" dirty="0" smtClean="0"/>
          </a:p>
          <a:p>
            <a:r>
              <a:rPr lang="en-US" altLang="zh-CN" sz="3200" b="1" dirty="0" smtClean="0"/>
              <a:t>• Write Distribution</a:t>
            </a:r>
          </a:p>
          <a:p>
            <a:r>
              <a:rPr lang="en-US" altLang="zh-CN" sz="3200" b="1" dirty="0" smtClean="0"/>
              <a:t>• Query Isolation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Deployment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Single Data Centre</a:t>
            </a:r>
            <a:endParaRPr lang="en-US" dirty="0">
              <a:ea typeface="+mj-ea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5035517" y="2072231"/>
            <a:ext cx="4019550" cy="29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Automated failover 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Tolerates server failures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Tolerates rack failures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Number of replicas defines failure </a:t>
            </a:r>
            <a:r>
              <a:rPr lang="en-US" dirty="0" smtClean="0">
                <a:solidFill>
                  <a:srgbClr val="595959"/>
                </a:solidFill>
                <a:latin typeface="Arial"/>
              </a:rPr>
              <a:t>tolerance</a:t>
            </a:r>
            <a:endParaRPr lang="en-US" dirty="0">
              <a:solidFill>
                <a:srgbClr val="595959"/>
              </a:solidFill>
              <a:latin typeface="Arial"/>
            </a:endParaRPr>
          </a:p>
        </p:txBody>
      </p:sp>
      <p:pic>
        <p:nvPicPr>
          <p:cNvPr id="5" name="Picture 4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624" y="1933324"/>
            <a:ext cx="4701439" cy="338225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91182" y="2136691"/>
            <a:ext cx="1241151" cy="377077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Primary – A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1025" y="2131749"/>
            <a:ext cx="1241151" cy="377078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chemeClr val="bg1"/>
                </a:solidFill>
              </a:rPr>
              <a:t>Primary – B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52484" y="2132271"/>
            <a:ext cx="1241151" cy="37555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Primary – 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71833" y="2996948"/>
            <a:ext cx="1241151" cy="377077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Secondary – A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52484" y="2996948"/>
            <a:ext cx="1241151" cy="377077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Secondary – A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1182" y="2996947"/>
            <a:ext cx="1241151" cy="377078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chemeClr val="bg1"/>
                </a:solidFill>
              </a:rPr>
              <a:t>Secondary – B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63292" y="3842701"/>
            <a:ext cx="1241151" cy="377078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chemeClr val="bg1"/>
                </a:solidFill>
              </a:rPr>
              <a:t>Secondary – B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861025" y="3851910"/>
            <a:ext cx="1241151" cy="37555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Secondary – 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1182" y="3851910"/>
            <a:ext cx="1241151" cy="37555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rgbClr val="FFFFFF"/>
                </a:solidFill>
              </a:rPr>
              <a:t>Secondary – C</a:t>
            </a:r>
            <a:endParaRPr lang="en-US" sz="10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26"/>
            <a:ext cx="82296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Active/Standby Data </a:t>
            </a:r>
            <a:r>
              <a:rPr lang="en-US" dirty="0" err="1" smtClean="0">
                <a:ea typeface="+mj-ea"/>
              </a:rPr>
              <a:t>Centres</a:t>
            </a:r>
            <a:endParaRPr lang="en-US" dirty="0">
              <a:ea typeface="+mj-ea"/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457200" y="4590459"/>
            <a:ext cx="81534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Tolerates server and rack failure</a:t>
            </a:r>
          </a:p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Standby data </a:t>
            </a:r>
            <a:r>
              <a:rPr lang="en-US" dirty="0" smtClean="0">
                <a:solidFill>
                  <a:srgbClr val="595959"/>
                </a:solidFill>
                <a:latin typeface="Arial"/>
              </a:rPr>
              <a:t>center for disaster recovery</a:t>
            </a:r>
            <a:endParaRPr lang="en-US" dirty="0">
              <a:solidFill>
                <a:srgbClr val="595959"/>
              </a:solidFill>
              <a:latin typeface="Arial"/>
            </a:endParaRPr>
          </a:p>
        </p:txBody>
      </p: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170673" y="4100130"/>
            <a:ext cx="2730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algn="ctr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b="1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2000" dirty="0"/>
              <a:t>Data Center - West</a:t>
            </a:r>
          </a:p>
        </p:txBody>
      </p:sp>
      <p:pic>
        <p:nvPicPr>
          <p:cNvPr id="18" name="Picture 17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952" y="1393512"/>
            <a:ext cx="3662207" cy="2706618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895452" y="1556255"/>
            <a:ext cx="966800" cy="301752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Primary – A</a:t>
            </a:r>
            <a:endParaRPr lang="en-US" sz="800" b="1" dirty="0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40392" y="1552299"/>
            <a:ext cx="966800" cy="30175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chemeClr val="bg1"/>
                </a:solidFill>
              </a:rPr>
              <a:t>Primary – B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202171" y="1552717"/>
            <a:ext cx="966800" cy="30053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Primary – C</a:t>
            </a:r>
            <a:endParaRPr lang="en-US" sz="800" b="1" dirty="0">
              <a:solidFill>
                <a:srgbClr val="FFFF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02171" y="2244666"/>
            <a:ext cx="966800" cy="301752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Secondary – A</a:t>
            </a:r>
            <a:endParaRPr lang="en-US" sz="800" b="1" dirty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95452" y="2244665"/>
            <a:ext cx="966800" cy="30175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chemeClr val="bg1"/>
                </a:solidFill>
              </a:rPr>
              <a:t>Secondary – B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040392" y="2255741"/>
            <a:ext cx="966800" cy="30053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Secondary – C</a:t>
            </a:r>
            <a:endParaRPr lang="en-US" sz="800" b="1" dirty="0">
              <a:solidFill>
                <a:srgbClr val="FFFFFF"/>
              </a:solidFill>
            </a:endParaRPr>
          </a:p>
        </p:txBody>
      </p:sp>
      <p:sp>
        <p:nvSpPr>
          <p:cNvPr id="25" name="TextBox 43"/>
          <p:cNvSpPr txBox="1">
            <a:spLocks noChangeArrowheads="1"/>
          </p:cNvSpPr>
          <p:nvPr/>
        </p:nvSpPr>
        <p:spPr bwMode="auto">
          <a:xfrm>
            <a:off x="4844042" y="4100130"/>
            <a:ext cx="3273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342900" indent="-34290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  <a:defRPr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en-US" sz="2000" b="1" dirty="0"/>
              <a:t>Data Center - East</a:t>
            </a:r>
          </a:p>
        </p:txBody>
      </p:sp>
      <p:pic>
        <p:nvPicPr>
          <p:cNvPr id="26" name="Picture 25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9698" y="1393512"/>
            <a:ext cx="3662207" cy="270661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4840198" y="2595105"/>
            <a:ext cx="966800" cy="301752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Secondary – A</a:t>
            </a:r>
            <a:endParaRPr lang="en-US" sz="800" b="1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985138" y="2591149"/>
            <a:ext cx="966800" cy="30175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chemeClr val="bg1"/>
                </a:solidFill>
              </a:rPr>
              <a:t>Secondary – B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146917" y="2591567"/>
            <a:ext cx="966800" cy="300531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FFFFFF"/>
                </a:solidFill>
              </a:rPr>
              <a:t>Secondary – C</a:t>
            </a:r>
            <a:endParaRPr lang="en-US" sz="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Active/Active Data </a:t>
            </a:r>
            <a:r>
              <a:rPr lang="en-US" dirty="0" err="1" smtClean="0">
                <a:ea typeface="+mj-ea"/>
              </a:rPr>
              <a:t>Centres</a:t>
            </a:r>
            <a:endParaRPr lang="en-US" dirty="0">
              <a:ea typeface="+mj-ea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457200" y="4981575"/>
            <a:ext cx="81534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</a:rPr>
              <a:t>Tolerates server, rack, data center failures, network partitions</a:t>
            </a:r>
          </a:p>
        </p:txBody>
      </p:sp>
      <p:sp>
        <p:nvSpPr>
          <p:cNvPr id="4" name="TextBox 43"/>
          <p:cNvSpPr txBox="1">
            <a:spLocks noChangeArrowheads="1"/>
          </p:cNvSpPr>
          <p:nvPr/>
        </p:nvSpPr>
        <p:spPr bwMode="auto">
          <a:xfrm>
            <a:off x="666614" y="4011330"/>
            <a:ext cx="2275638" cy="3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algn="ctr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2000" b="1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Data Center - West</a:t>
            </a:r>
          </a:p>
        </p:txBody>
      </p:sp>
      <p:pic>
        <p:nvPicPr>
          <p:cNvPr id="5" name="Picture 4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833" y="1988354"/>
            <a:ext cx="2737200" cy="202297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8216" y="2109991"/>
            <a:ext cx="722604" cy="225535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Primary – A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33965" y="2107034"/>
            <a:ext cx="722604" cy="225536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chemeClr val="bg1"/>
                </a:solidFill>
              </a:rPr>
              <a:t>Primary – B</a:t>
            </a:r>
            <a:endParaRPr lang="en-US" sz="55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02300" y="2107347"/>
            <a:ext cx="722604" cy="22462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Primary – C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0258" y="2624522"/>
            <a:ext cx="722604" cy="225535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 A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08592" y="2632618"/>
            <a:ext cx="722604" cy="225536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chemeClr val="bg1"/>
                </a:solidFill>
              </a:rPr>
              <a:t>Secondary – B</a:t>
            </a:r>
            <a:endParaRPr lang="en-US" sz="55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8216" y="2622112"/>
            <a:ext cx="722604" cy="22462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 C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6386759" y="4011330"/>
            <a:ext cx="1948773" cy="2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algn="ctr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600" b="1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Data Center - East</a:t>
            </a:r>
          </a:p>
        </p:txBody>
      </p:sp>
      <p:pic>
        <p:nvPicPr>
          <p:cNvPr id="13" name="Picture 12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2545" y="1988354"/>
            <a:ext cx="2737200" cy="202297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134928" y="2109991"/>
            <a:ext cx="722604" cy="225535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 A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990677" y="2107034"/>
            <a:ext cx="722604" cy="225536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chemeClr val="bg1"/>
                </a:solidFill>
              </a:rPr>
              <a:t>Secondary – B</a:t>
            </a:r>
            <a:endParaRPr lang="en-US" sz="55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859012" y="2107346"/>
            <a:ext cx="722604" cy="22462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 C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34928" y="2624521"/>
            <a:ext cx="722604" cy="225536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chemeClr val="bg1"/>
                </a:solidFill>
              </a:rPr>
              <a:t>Secondary – B</a:t>
            </a:r>
            <a:endParaRPr lang="en-US" sz="55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03263" y="2624833"/>
            <a:ext cx="722604" cy="22462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 C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59012" y="2622112"/>
            <a:ext cx="722604" cy="225535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Secondary – A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20" name="TextBox 43"/>
          <p:cNvSpPr txBox="1">
            <a:spLocks noChangeArrowheads="1"/>
          </p:cNvSpPr>
          <p:nvPr/>
        </p:nvSpPr>
        <p:spPr bwMode="auto">
          <a:xfrm>
            <a:off x="3474230" y="4011329"/>
            <a:ext cx="2250351" cy="29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algn="ctr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600" b="1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Data Center - Central</a:t>
            </a:r>
          </a:p>
        </p:txBody>
      </p:sp>
      <p:pic>
        <p:nvPicPr>
          <p:cNvPr id="21" name="Picture 20" descr="Data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0805" y="1988354"/>
            <a:ext cx="2737200" cy="202297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379323" y="2878327"/>
            <a:ext cx="722604" cy="225535"/>
          </a:xfrm>
          <a:prstGeom prst="roundRect">
            <a:avLst/>
          </a:prstGeom>
          <a:solidFill>
            <a:schemeClr val="accent5">
              <a:alpha val="84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Arbiter – A</a:t>
            </a:r>
            <a:endParaRPr lang="en-US" sz="550" b="1" dirty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35072" y="2875370"/>
            <a:ext cx="722604" cy="225536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chemeClr val="bg1"/>
                </a:solidFill>
              </a:rPr>
              <a:t>Arbiter – B</a:t>
            </a:r>
            <a:endParaRPr lang="en-US" sz="55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103407" y="2875683"/>
            <a:ext cx="722604" cy="22462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50" b="1" dirty="0" smtClean="0">
                <a:solidFill>
                  <a:srgbClr val="FFFFFF"/>
                </a:solidFill>
              </a:rPr>
              <a:t>Arbiter – C</a:t>
            </a:r>
            <a:endParaRPr lang="en-US" sz="5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1513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Global Data Distribution</a:t>
            </a:r>
            <a:endParaRPr lang="en-US" dirty="0">
              <a:ea typeface="+mj-ea"/>
            </a:endParaRPr>
          </a:p>
        </p:txBody>
      </p:sp>
      <p:pic>
        <p:nvPicPr>
          <p:cNvPr id="4" name="Picture 10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854" y="1650445"/>
            <a:ext cx="8271317" cy="416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urved Connector 51"/>
          <p:cNvCxnSpPr/>
          <p:nvPr/>
        </p:nvCxnSpPr>
        <p:spPr bwMode="auto">
          <a:xfrm rot="5400000" flipH="1" flipV="1">
            <a:off x="3259931" y="1928019"/>
            <a:ext cx="433388" cy="1511300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4"/>
          <p:cNvCxnSpPr/>
          <p:nvPr/>
        </p:nvCxnSpPr>
        <p:spPr bwMode="auto">
          <a:xfrm rot="5400000" flipH="1" flipV="1">
            <a:off x="3484564" y="1990725"/>
            <a:ext cx="152400" cy="1679575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urved Connector 57"/>
          <p:cNvCxnSpPr/>
          <p:nvPr/>
        </p:nvCxnSpPr>
        <p:spPr bwMode="auto">
          <a:xfrm rot="16200000" flipH="1">
            <a:off x="2213769" y="3701256"/>
            <a:ext cx="1498600" cy="484188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5"/>
          <p:cNvCxnSpPr/>
          <p:nvPr/>
        </p:nvCxnSpPr>
        <p:spPr bwMode="auto">
          <a:xfrm rot="16200000" flipH="1">
            <a:off x="4404518" y="1510507"/>
            <a:ext cx="855663" cy="4222750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78"/>
          <p:cNvCxnSpPr/>
          <p:nvPr/>
        </p:nvCxnSpPr>
        <p:spPr bwMode="auto">
          <a:xfrm rot="16200000" flipH="1">
            <a:off x="4219575" y="1695450"/>
            <a:ext cx="1917700" cy="4914900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 bwMode="auto">
          <a:xfrm rot="16200000" flipV="1">
            <a:off x="2361407" y="2520156"/>
            <a:ext cx="203200" cy="515937"/>
          </a:xfrm>
          <a:prstGeom prst="curvedConnector3">
            <a:avLst>
              <a:gd name="adj1" fmla="val 229266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87"/>
          <p:cNvSpPr txBox="1">
            <a:spLocks noChangeArrowheads="1"/>
          </p:cNvSpPr>
          <p:nvPr/>
        </p:nvSpPr>
        <p:spPr bwMode="auto">
          <a:xfrm>
            <a:off x="3395663" y="2239963"/>
            <a:ext cx="909637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</a:t>
            </a:r>
            <a:r>
              <a:rPr lang="en-US" dirty="0" smtClean="0"/>
              <a:t>-Time</a:t>
            </a:r>
            <a:endParaRPr lang="en-US" dirty="0"/>
          </a:p>
        </p:txBody>
      </p:sp>
      <p:sp>
        <p:nvSpPr>
          <p:cNvPr id="12" name="TextBox 88"/>
          <p:cNvSpPr txBox="1">
            <a:spLocks noChangeArrowheads="1"/>
          </p:cNvSpPr>
          <p:nvPr/>
        </p:nvSpPr>
        <p:spPr bwMode="auto">
          <a:xfrm>
            <a:off x="3525838" y="2778125"/>
            <a:ext cx="969962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</a:t>
            </a:r>
            <a:r>
              <a:rPr lang="en-US" dirty="0" smtClean="0"/>
              <a:t>-Time</a:t>
            </a:r>
            <a:endParaRPr lang="en-US" dirty="0"/>
          </a:p>
        </p:txBody>
      </p:sp>
      <p:sp>
        <p:nvSpPr>
          <p:cNvPr id="13" name="TextBox 89"/>
          <p:cNvSpPr txBox="1">
            <a:spLocks noChangeArrowheads="1"/>
          </p:cNvSpPr>
          <p:nvPr/>
        </p:nvSpPr>
        <p:spPr bwMode="auto">
          <a:xfrm>
            <a:off x="6558266" y="2726865"/>
            <a:ext cx="101441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</a:t>
            </a:r>
            <a:r>
              <a:rPr lang="en-US" dirty="0" smtClean="0"/>
              <a:t>-</a:t>
            </a:r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sp>
        <p:nvSpPr>
          <p:cNvPr id="14" name="TextBox 90"/>
          <p:cNvSpPr txBox="1">
            <a:spLocks noChangeArrowheads="1"/>
          </p:cNvSpPr>
          <p:nvPr/>
        </p:nvSpPr>
        <p:spPr bwMode="auto">
          <a:xfrm>
            <a:off x="5727699" y="3762375"/>
            <a:ext cx="986367" cy="21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</a:t>
            </a:r>
            <a:r>
              <a:rPr lang="en-US" dirty="0" smtClean="0"/>
              <a:t>-Time</a:t>
            </a:r>
            <a:endParaRPr lang="en-US" dirty="0"/>
          </a:p>
        </p:txBody>
      </p:sp>
      <p:sp>
        <p:nvSpPr>
          <p:cNvPr id="15" name="TextBox 91"/>
          <p:cNvSpPr txBox="1">
            <a:spLocks noChangeArrowheads="1"/>
          </p:cNvSpPr>
          <p:nvPr/>
        </p:nvSpPr>
        <p:spPr bwMode="auto">
          <a:xfrm>
            <a:off x="6132513" y="4713288"/>
            <a:ext cx="99819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Real-Time</a:t>
            </a:r>
          </a:p>
        </p:txBody>
      </p:sp>
      <p:sp>
        <p:nvSpPr>
          <p:cNvPr id="16" name="TextBox 92"/>
          <p:cNvSpPr txBox="1">
            <a:spLocks noChangeArrowheads="1"/>
          </p:cNvSpPr>
          <p:nvPr/>
        </p:nvSpPr>
        <p:spPr bwMode="auto">
          <a:xfrm>
            <a:off x="2998787" y="4260850"/>
            <a:ext cx="98054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Real-Time</a:t>
            </a:r>
          </a:p>
        </p:txBody>
      </p:sp>
      <p:sp>
        <p:nvSpPr>
          <p:cNvPr id="17" name="TextBox 93"/>
          <p:cNvSpPr txBox="1">
            <a:spLocks noChangeArrowheads="1"/>
          </p:cNvSpPr>
          <p:nvPr/>
        </p:nvSpPr>
        <p:spPr bwMode="auto">
          <a:xfrm>
            <a:off x="2117725" y="2193925"/>
            <a:ext cx="10715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indent="0" algn="ctr" eaLnBrk="1" hangingPunct="1">
              <a:lnSpc>
                <a:spcPct val="110000"/>
              </a:lnSpc>
              <a:spcBef>
                <a:spcPts val="1275"/>
              </a:spcBef>
              <a:buFont typeface="Arial" charset="0"/>
              <a:buNone/>
              <a:defRPr sz="1200" b="0">
                <a:solidFill>
                  <a:srgbClr val="595959"/>
                </a:solidFill>
                <a:latin typeface="Arial"/>
                <a:cs typeface="ＭＳ Ｐゴシック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dirty="0"/>
              <a:t>Real</a:t>
            </a:r>
            <a:r>
              <a:rPr lang="en-US" dirty="0" smtClean="0"/>
              <a:t>-Time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5449" y="2879725"/>
            <a:ext cx="1051143" cy="3193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smtClean="0">
                <a:solidFill>
                  <a:schemeClr val="bg1"/>
                </a:solidFill>
              </a:rPr>
              <a:t>Primary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644952" y="2659507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32275" y="2397210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00552" y="2676524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480300" y="2954338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943725" y="3977226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46307" y="5028057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  <p:cxnSp>
        <p:nvCxnSpPr>
          <p:cNvPr id="25" name="Curved Connector 24"/>
          <p:cNvCxnSpPr>
            <a:stCxn id="18" idx="3"/>
          </p:cNvCxnSpPr>
          <p:nvPr/>
        </p:nvCxnSpPr>
        <p:spPr bwMode="auto">
          <a:xfrm flipV="1">
            <a:off x="3276592" y="3038031"/>
            <a:ext cx="4117983" cy="137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214190" y="4621409"/>
            <a:ext cx="628953" cy="1673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b="1" dirty="0" smtClean="0">
                <a:solidFill>
                  <a:schemeClr val="bg1"/>
                </a:solidFill>
              </a:rPr>
              <a:t>Secondary</a:t>
            </a:r>
            <a:endParaRPr lang="en-US" sz="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3876"/>
            <a:ext cx="82296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Write locally, Read globally</a:t>
            </a:r>
            <a:endParaRPr lang="en-US" dirty="0">
              <a:ea typeface="+mj-ea"/>
            </a:endParaRPr>
          </a:p>
        </p:txBody>
      </p:sp>
      <p:pic>
        <p:nvPicPr>
          <p:cNvPr id="3" name="Picture 10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4629"/>
            <a:ext cx="8271317" cy="416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098675" y="2655888"/>
            <a:ext cx="1290638" cy="39211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486275" y="20970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86275" y="1635125"/>
            <a:ext cx="1290638" cy="390525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0650" y="422275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40650" y="4673600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40650" y="51323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86275" y="2547938"/>
            <a:ext cx="1290638" cy="39211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98675" y="3101975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chemeClr val="bg1"/>
                </a:solidFill>
              </a:rPr>
              <a:t>Secondary:LON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98675" y="354330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>
            <a:stCxn id="6" idx="3"/>
            <a:endCxn id="8" idx="1"/>
          </p:cNvCxnSpPr>
          <p:nvPr/>
        </p:nvCxnSpPr>
        <p:spPr bwMode="auto">
          <a:xfrm>
            <a:off x="5776913" y="1830388"/>
            <a:ext cx="1963737" cy="3038475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9" idx="1"/>
          </p:cNvCxnSpPr>
          <p:nvPr/>
        </p:nvCxnSpPr>
        <p:spPr bwMode="auto">
          <a:xfrm>
            <a:off x="3389313" y="2851150"/>
            <a:ext cx="4351337" cy="24765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1"/>
            <a:endCxn id="11" idx="3"/>
          </p:cNvCxnSpPr>
          <p:nvPr/>
        </p:nvCxnSpPr>
        <p:spPr bwMode="auto">
          <a:xfrm rot="10800000" flipV="1">
            <a:off x="3389313" y="1830388"/>
            <a:ext cx="1096962" cy="1466850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3"/>
            <a:endCxn id="5" idx="1"/>
          </p:cNvCxnSpPr>
          <p:nvPr/>
        </p:nvCxnSpPr>
        <p:spPr bwMode="auto">
          <a:xfrm flipV="1">
            <a:off x="3389313" y="2292350"/>
            <a:ext cx="1096962" cy="558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1"/>
            <a:endCxn id="10" idx="3"/>
          </p:cNvCxnSpPr>
          <p:nvPr/>
        </p:nvCxnSpPr>
        <p:spPr bwMode="auto">
          <a:xfrm rot="10800000">
            <a:off x="5776913" y="2744788"/>
            <a:ext cx="1963737" cy="167322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7" idx="1"/>
            <a:endCxn id="12" idx="3"/>
          </p:cNvCxnSpPr>
          <p:nvPr/>
        </p:nvCxnSpPr>
        <p:spPr bwMode="auto">
          <a:xfrm rot="10800000">
            <a:off x="3389313" y="3738563"/>
            <a:ext cx="4351337" cy="67945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933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38" y="2281288"/>
            <a:ext cx="7905161" cy="155542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21381" y="1845700"/>
            <a:ext cx="4513263" cy="762000"/>
            <a:chOff x="175407" y="1422400"/>
            <a:chExt cx="4512967" cy="761469"/>
          </a:xfrm>
        </p:grpSpPr>
        <p:sp>
          <p:nvSpPr>
            <p:cNvPr id="4" name="Rounded Rectangle 3"/>
            <p:cNvSpPr/>
            <p:nvPr/>
          </p:nvSpPr>
          <p:spPr>
            <a:xfrm>
              <a:off x="175407" y="1422400"/>
              <a:ext cx="4512967" cy="761469"/>
            </a:xfrm>
            <a:prstGeom prst="round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Queries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58557" y="1422400"/>
              <a:ext cx="3129816" cy="76146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4E4C4C"/>
                  </a:solidFill>
                </a:rPr>
                <a:t>Find </a:t>
              </a:r>
              <a:r>
                <a:rPr lang="en-US" sz="1200" b="1" dirty="0" smtClean="0">
                  <a:solidFill>
                    <a:srgbClr val="4E4C4C"/>
                  </a:solidFill>
                </a:rPr>
                <a:t>Paul’s cars</a:t>
              </a:r>
              <a:endParaRPr lang="en-US" sz="1200" b="1" dirty="0">
                <a:solidFill>
                  <a:srgbClr val="4E4C4C"/>
                </a:solidFill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21381" y="2802962"/>
            <a:ext cx="4513263" cy="760413"/>
            <a:chOff x="175407" y="2428670"/>
            <a:chExt cx="4512967" cy="761469"/>
          </a:xfrm>
        </p:grpSpPr>
        <p:sp>
          <p:nvSpPr>
            <p:cNvPr id="14" name="Rounded Rectangle 13"/>
            <p:cNvSpPr/>
            <p:nvPr/>
          </p:nvSpPr>
          <p:spPr>
            <a:xfrm>
              <a:off x="175407" y="2428670"/>
              <a:ext cx="4512967" cy="761469"/>
            </a:xfrm>
            <a:prstGeom prst="round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rgbClr val="FFFFFF"/>
                  </a:solidFill>
                </a:rPr>
                <a:t>Geospatial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558557" y="2428670"/>
              <a:ext cx="3129817" cy="76146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4E4C4C"/>
                  </a:solidFill>
                </a:rPr>
                <a:t>Find all of the car owners within 5km of Trafalgar </a:t>
              </a:r>
              <a:r>
                <a:rPr lang="en-US" sz="1200" b="1" dirty="0" smtClean="0">
                  <a:solidFill>
                    <a:srgbClr val="4E4C4C"/>
                  </a:solidFill>
                </a:rPr>
                <a:t>Square</a:t>
              </a:r>
              <a:endParaRPr lang="en-US" sz="1200" b="1" dirty="0">
                <a:solidFill>
                  <a:srgbClr val="4E4C4C"/>
                </a:solidFill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21381" y="3758637"/>
            <a:ext cx="4513263" cy="762000"/>
            <a:chOff x="175407" y="3434940"/>
            <a:chExt cx="4512967" cy="761469"/>
          </a:xfrm>
        </p:grpSpPr>
        <p:sp>
          <p:nvSpPr>
            <p:cNvPr id="15" name="Rounded Rectangle 14"/>
            <p:cNvSpPr/>
            <p:nvPr/>
          </p:nvSpPr>
          <p:spPr>
            <a:xfrm>
              <a:off x="175407" y="3434940"/>
              <a:ext cx="4512967" cy="761469"/>
            </a:xfrm>
            <a:prstGeom prst="round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rgbClr val="FFFFFF"/>
                  </a:solidFill>
                </a:rPr>
                <a:t>Text Search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558557" y="3434940"/>
              <a:ext cx="3129817" cy="76146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4E4C4C"/>
                  </a:solidFill>
                </a:rPr>
                <a:t>Find all the cars </a:t>
              </a:r>
              <a:r>
                <a:rPr lang="en-US" sz="1200" b="1" dirty="0" smtClean="0">
                  <a:solidFill>
                    <a:srgbClr val="4E4C4C"/>
                  </a:solidFill>
                </a:rPr>
                <a:t>with ‘leather seats’ in their description</a:t>
              </a:r>
              <a:endParaRPr lang="en-US" sz="1200" b="1" dirty="0">
                <a:solidFill>
                  <a:srgbClr val="4E4C4C"/>
                </a:solidFill>
              </a:endParaRP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321381" y="4715900"/>
            <a:ext cx="4513263" cy="760412"/>
            <a:chOff x="175407" y="4441210"/>
            <a:chExt cx="4512967" cy="761469"/>
          </a:xfrm>
        </p:grpSpPr>
        <p:sp>
          <p:nvSpPr>
            <p:cNvPr id="16" name="Rounded Rectangle 15"/>
            <p:cNvSpPr/>
            <p:nvPr/>
          </p:nvSpPr>
          <p:spPr>
            <a:xfrm>
              <a:off x="175407" y="4441210"/>
              <a:ext cx="4512967" cy="761469"/>
            </a:xfrm>
            <a:prstGeom prst="round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Aggregation </a:t>
              </a:r>
            </a:p>
            <a:p>
              <a:pPr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&amp; Map Reduce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558557" y="4441210"/>
              <a:ext cx="3129817" cy="76146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4E4C4C"/>
                  </a:solidFill>
                </a:rPr>
                <a:t>Calculate the average value of </a:t>
              </a:r>
              <a:r>
                <a:rPr lang="en-US" sz="1200" b="1" dirty="0" smtClean="0">
                  <a:solidFill>
                    <a:srgbClr val="4E4C4C"/>
                  </a:solidFill>
                </a:rPr>
                <a:t>every owner’s car collection, and show only the top 10</a:t>
              </a:r>
              <a:endParaRPr lang="en-US" sz="1200" b="1" dirty="0">
                <a:solidFill>
                  <a:srgbClr val="4E4C4C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256000" y="1845700"/>
            <a:ext cx="3307644" cy="403187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 smtClean="0"/>
              <a:t>{ </a:t>
            </a:r>
            <a:r>
              <a:rPr lang="en-GB" sz="1600" dirty="0" err="1" smtClean="0"/>
              <a:t>firstname</a:t>
            </a:r>
            <a:r>
              <a:rPr lang="en-GB" sz="1600" dirty="0" smtClean="0"/>
              <a:t>: ‘Paul’,</a:t>
            </a:r>
          </a:p>
          <a:p>
            <a:r>
              <a:rPr lang="en-GB" sz="1600" dirty="0" smtClean="0"/>
              <a:t>  surname: ‘Miller’,</a:t>
            </a:r>
          </a:p>
          <a:p>
            <a:r>
              <a:rPr lang="en-GB" sz="1600" dirty="0" smtClean="0"/>
              <a:t>  city: ‘London’,</a:t>
            </a:r>
          </a:p>
          <a:p>
            <a:r>
              <a:rPr lang="en-GB" sz="1600" dirty="0" smtClean="0"/>
              <a:t>  location: {</a:t>
            </a:r>
          </a:p>
          <a:p>
            <a:r>
              <a:rPr lang="en-GB" sz="1600" dirty="0" smtClean="0"/>
              <a:t>	type: “Point”, 	coordinates :</a:t>
            </a:r>
          </a:p>
          <a:p>
            <a:r>
              <a:rPr lang="en-GB" sz="1600" dirty="0" smtClean="0"/>
              <a:t>		[-0.128, 51.507]</a:t>
            </a:r>
          </a:p>
          <a:p>
            <a:r>
              <a:rPr lang="en-GB" sz="1600" dirty="0" smtClean="0"/>
              <a:t>	},</a:t>
            </a:r>
          </a:p>
          <a:p>
            <a:r>
              <a:rPr lang="en-GB" sz="1600" dirty="0" smtClean="0"/>
              <a:t>  cars: [ </a:t>
            </a:r>
          </a:p>
          <a:p>
            <a:r>
              <a:rPr lang="en-GB" sz="1600" dirty="0" smtClean="0"/>
              <a:t>         { model: ‘Bentley’,</a:t>
            </a:r>
          </a:p>
          <a:p>
            <a:r>
              <a:rPr lang="en-GB" sz="1600" dirty="0" smtClean="0"/>
              <a:t>            year: 1973,</a:t>
            </a:r>
          </a:p>
          <a:p>
            <a:r>
              <a:rPr lang="en-GB" sz="1600" dirty="0" smtClean="0"/>
              <a:t>            value: 100000, … },</a:t>
            </a:r>
          </a:p>
          <a:p>
            <a:r>
              <a:rPr lang="en-GB" sz="1600" dirty="0" smtClean="0"/>
              <a:t>         { model: ‘Rolls Royce’,</a:t>
            </a:r>
          </a:p>
          <a:p>
            <a:r>
              <a:rPr lang="en-GB" sz="1600" dirty="0" smtClean="0"/>
              <a:t>            year: 1965,</a:t>
            </a:r>
          </a:p>
          <a:p>
            <a:r>
              <a:rPr lang="en-GB" sz="1600" dirty="0" smtClean="0"/>
              <a:t>            value: 330000, … }</a:t>
            </a:r>
          </a:p>
          <a:p>
            <a:r>
              <a:rPr lang="en-GB" sz="1600" dirty="0" smtClean="0"/>
              <a:t>  ]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Document </a:t>
            </a:r>
            <a:r>
              <a:rPr lang="en-US" sz="2000" b="1" dirty="0" smtClean="0"/>
              <a:t>Model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MongoDB</a:t>
            </a:r>
            <a:r>
              <a:rPr lang="en-US" dirty="0" smtClean="0"/>
              <a:t> is made up of </a:t>
            </a:r>
            <a:r>
              <a:rPr lang="en-US" b="1" dirty="0" smtClean="0"/>
              <a:t>collections</a:t>
            </a:r>
          </a:p>
          <a:p>
            <a:r>
              <a:rPr lang="en-US" dirty="0" smtClean="0"/>
              <a:t>• Collections are composed of </a:t>
            </a:r>
            <a:r>
              <a:rPr lang="en-US" b="1" dirty="0" smtClean="0"/>
              <a:t>documents</a:t>
            </a:r>
          </a:p>
          <a:p>
            <a:r>
              <a:rPr lang="en-US" dirty="0" smtClean="0"/>
              <a:t>• Each document is a set of key-value pairs</a:t>
            </a:r>
          </a:p>
          <a:p>
            <a:r>
              <a:rPr lang="en-US" dirty="0" smtClean="0"/>
              <a:t>• No predefined schema</a:t>
            </a:r>
          </a:p>
          <a:p>
            <a:r>
              <a:rPr lang="en-US" dirty="0" smtClean="0"/>
              <a:t>• Keys are always strings</a:t>
            </a:r>
          </a:p>
          <a:p>
            <a:r>
              <a:rPr lang="en-US" dirty="0" smtClean="0"/>
              <a:t>• Values can be any (supported) data type</a:t>
            </a:r>
          </a:p>
          <a:p>
            <a:r>
              <a:rPr lang="en-US" dirty="0" smtClean="0"/>
              <a:t>• Values can </a:t>
            </a:r>
            <a:r>
              <a:rPr lang="en-US" b="1" dirty="0" smtClean="0"/>
              <a:t>also be an array</a:t>
            </a:r>
          </a:p>
          <a:p>
            <a:r>
              <a:rPr lang="en-US" dirty="0" smtClean="0"/>
              <a:t>• Values can </a:t>
            </a:r>
            <a:r>
              <a:rPr lang="en-US" b="1" dirty="0" smtClean="0"/>
              <a:t>also be a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7160" y="548640"/>
            <a:ext cx="793699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 smtClean="0"/>
          </a:p>
          <a:p>
            <a:r>
              <a:rPr lang="en-US" sz="2800" b="1" dirty="0" smtClean="0"/>
              <a:t>Embedding </a:t>
            </a:r>
            <a:r>
              <a:rPr lang="en-US" sz="2800" b="1" dirty="0" smtClean="0"/>
              <a:t>tasks</a:t>
            </a:r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682" y="2093976"/>
            <a:ext cx="8172040" cy="448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346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MongoDB">
  <a:themeElements>
    <a:clrScheme name="Custom 1">
      <a:dk1>
        <a:srgbClr val="1D1410"/>
      </a:dk1>
      <a:lt1>
        <a:sysClr val="window" lastClr="FFFFFF"/>
      </a:lt1>
      <a:dk2>
        <a:srgbClr val="2C1E17"/>
      </a:dk2>
      <a:lt2>
        <a:srgbClr val="EEECE1"/>
      </a:lt2>
      <a:accent1>
        <a:srgbClr val="5A9633"/>
      </a:accent1>
      <a:accent2>
        <a:srgbClr val="264E82"/>
      </a:accent2>
      <a:accent3>
        <a:srgbClr val="D63D1D"/>
      </a:accent3>
      <a:accent4>
        <a:srgbClr val="5B678D"/>
      </a:accent4>
      <a:accent5>
        <a:srgbClr val="78AA55"/>
      </a:accent5>
      <a:accent6>
        <a:srgbClr val="4E4C4C"/>
      </a:accent6>
      <a:hlink>
        <a:srgbClr val="5A9633"/>
      </a:hlink>
      <a:folHlink>
        <a:srgbClr val="406A2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/>
          <a:tailEnd/>
        </a:ln>
      </a:spPr>
      <a:bodyPr lIns="38100" tIns="38100" rIns="38100" bIns="38100"/>
      <a:lstStyle>
        <a:defPPr>
          <a:defRPr sz="1300" b="1" dirty="0" err="1" smtClean="0">
            <a:solidFill>
              <a:srgbClr val="000000"/>
            </a:solidFill>
            <a:ea typeface="ＭＳ Ｐゴシック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 marL="0" indent="0">
          <a:buFont typeface="Arial"/>
          <a:buNone/>
          <a:defRPr sz="2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Custom Design">
  <a:themeElements>
    <a:clrScheme name="Custom 1">
      <a:dk1>
        <a:srgbClr val="1D1410"/>
      </a:dk1>
      <a:lt1>
        <a:sysClr val="window" lastClr="FFFFFF"/>
      </a:lt1>
      <a:dk2>
        <a:srgbClr val="2C1E17"/>
      </a:dk2>
      <a:lt2>
        <a:srgbClr val="EEECE1"/>
      </a:lt2>
      <a:accent1>
        <a:srgbClr val="5A9633"/>
      </a:accent1>
      <a:accent2>
        <a:srgbClr val="264E82"/>
      </a:accent2>
      <a:accent3>
        <a:srgbClr val="D63D1D"/>
      </a:accent3>
      <a:accent4>
        <a:srgbClr val="5B678D"/>
      </a:accent4>
      <a:accent5>
        <a:srgbClr val="78AA55"/>
      </a:accent5>
      <a:accent6>
        <a:srgbClr val="4E4C4C"/>
      </a:accent6>
      <a:hlink>
        <a:srgbClr val="5A9633"/>
      </a:hlink>
      <a:folHlink>
        <a:srgbClr val="406A2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>
        <a:noAutofit/>
      </a:bodyPr>
      <a:lstStyle>
        <a:defPPr algn="l"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8067</TotalTime>
  <Words>990</Words>
  <Application>Microsoft Office PowerPoint</Application>
  <PresentationFormat>On-screen Show (4:3)</PresentationFormat>
  <Paragraphs>310</Paragraphs>
  <Slides>68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MongoDB</vt:lpstr>
      <vt:lpstr>2_Custom Design</vt:lpstr>
      <vt:lpstr>3_Custom Design</vt:lpstr>
      <vt:lpstr>4_Custom Design</vt:lpstr>
      <vt:lpstr>流畅</vt:lpstr>
      <vt:lpstr>  MongoDB </vt:lpstr>
      <vt:lpstr>Agenda</vt:lpstr>
      <vt:lpstr>Overview</vt:lpstr>
      <vt:lpstr>Why MongoDB?</vt:lpstr>
      <vt:lpstr>Operational Database</vt:lpstr>
      <vt:lpstr>Document Data Model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NoSQL</vt:lpstr>
      <vt:lpstr>Slide 17</vt:lpstr>
      <vt:lpstr>MongoDB ACID</vt:lpstr>
      <vt:lpstr>Slide 19</vt:lpstr>
      <vt:lpstr>Slide 20</vt:lpstr>
      <vt:lpstr>Slide 21</vt:lpstr>
      <vt:lpstr>Slide 22</vt:lpstr>
      <vt:lpstr>Slide 23</vt:lpstr>
      <vt:lpstr>Storage Engine Layer</vt:lpstr>
      <vt:lpstr>High Availability through Replica Sets</vt:lpstr>
      <vt:lpstr>Replica Sets</vt:lpstr>
      <vt:lpstr>Slide 27</vt:lpstr>
      <vt:lpstr>Replica Set - Initialised</vt:lpstr>
      <vt:lpstr>Replica Set – Failure &amp; Re-election</vt:lpstr>
      <vt:lpstr>Replica Set – Failed-over</vt:lpstr>
      <vt:lpstr>Replica Set - Recovery</vt:lpstr>
      <vt:lpstr>Replica Set - Recovered</vt:lpstr>
      <vt:lpstr>Slide 33</vt:lpstr>
      <vt:lpstr>Slide 34</vt:lpstr>
      <vt:lpstr>Slide 35</vt:lpstr>
      <vt:lpstr>Slide 36</vt:lpstr>
      <vt:lpstr>Write Concern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Scalability through Sharding</vt:lpstr>
      <vt:lpstr>Needing to Scale-out?</vt:lpstr>
      <vt:lpstr>Working Set Exceeding RAM</vt:lpstr>
      <vt:lpstr>Sharding</vt:lpstr>
      <vt:lpstr>Slide 55</vt:lpstr>
      <vt:lpstr>Slide 56</vt:lpstr>
      <vt:lpstr>Slide 57</vt:lpstr>
      <vt:lpstr>Slide 58</vt:lpstr>
      <vt:lpstr>Slide 59</vt:lpstr>
      <vt:lpstr>Slide 60</vt:lpstr>
      <vt:lpstr>How do I pick a good Shard Key?</vt:lpstr>
      <vt:lpstr>Deployment Architectures</vt:lpstr>
      <vt:lpstr>Single Data Centre</vt:lpstr>
      <vt:lpstr>Active/Standby Data Centres</vt:lpstr>
      <vt:lpstr>Active/Active Data Centres</vt:lpstr>
      <vt:lpstr>Global Data Distribution</vt:lpstr>
      <vt:lpstr>Write locally, Read globally</vt:lpstr>
      <vt:lpstr>End</vt:lpstr>
    </vt:vector>
  </TitlesOfParts>
  <Manager/>
  <Company>MongoDB Inc.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MonogDB Admin 101 - Ops Jumpstart</dc:title>
  <dc:subject/>
  <dc:creator>Marc Schwering</dc:creator>
  <cp:keywords>MongoDB Admin</cp:keywords>
  <dc:description/>
  <cp:lastModifiedBy>Windows User</cp:lastModifiedBy>
  <cp:revision>1015</cp:revision>
  <cp:lastPrinted>2013-08-07T14:34:43Z</cp:lastPrinted>
  <dcterms:created xsi:type="dcterms:W3CDTF">2012-11-02T19:45:44Z</dcterms:created>
  <dcterms:modified xsi:type="dcterms:W3CDTF">2016-04-19T07:28:13Z</dcterms:modified>
  <cp:category>beginners</cp:category>
</cp:coreProperties>
</file>